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07" r:id="rId3"/>
    <p:sldId id="257" r:id="rId4"/>
    <p:sldId id="308" r:id="rId5"/>
    <p:sldId id="309" r:id="rId6"/>
    <p:sldId id="306" r:id="rId7"/>
    <p:sldId id="259" r:id="rId8"/>
    <p:sldId id="263" r:id="rId9"/>
    <p:sldId id="264" r:id="rId10"/>
    <p:sldId id="265" r:id="rId11"/>
    <p:sldId id="266" r:id="rId12"/>
    <p:sldId id="267" r:id="rId13"/>
    <p:sldId id="268"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270" r:id="rId36"/>
    <p:sldId id="271" r:id="rId37"/>
    <p:sldId id="273" r:id="rId38"/>
    <p:sldId id="274" r:id="rId39"/>
    <p:sldId id="275" r:id="rId40"/>
    <p:sldId id="276" r:id="rId41"/>
    <p:sldId id="277" r:id="rId42"/>
    <p:sldId id="278" r:id="rId43"/>
    <p:sldId id="279" r:id="rId44"/>
    <p:sldId id="280" r:id="rId45"/>
    <p:sldId id="281" r:id="rId46"/>
    <p:sldId id="283" r:id="rId47"/>
    <p:sldId id="284" r:id="rId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92"/>
    <p:restoredTop sz="94643"/>
  </p:normalViewPr>
  <p:slideViewPr>
    <p:cSldViewPr snapToGrid="0" snapToObjects="1">
      <p:cViewPr varScale="1">
        <p:scale>
          <a:sx n="74" d="100"/>
          <a:sy n="74" d="100"/>
        </p:scale>
        <p:origin x="33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686637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endParaRPr dirty="0"/>
          </a:p>
        </p:txBody>
      </p:sp>
    </p:spTree>
    <p:extLst>
      <p:ext uri="{BB962C8B-B14F-4D97-AF65-F5344CB8AC3E}">
        <p14:creationId xmlns:p14="http://schemas.microsoft.com/office/powerpoint/2010/main" val="141989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291914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073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We’re going to take a quick look at the structure of an ice stream.  For the glaciologists in the room, this isn’t anything new, but it’s always nice to quickly review.  Here we have a very generalized cartoon that we’re going to zoom into and look at the base, the surface, and the shelf.  We’ll start up top with the stresses and then go down into the base and till.</a:t>
            </a:r>
          </a:p>
        </p:txBody>
      </p:sp>
    </p:spTree>
    <p:extLst>
      <p:ext uri="{BB962C8B-B14F-4D97-AF65-F5344CB8AC3E}">
        <p14:creationId xmlns:p14="http://schemas.microsoft.com/office/powerpoint/2010/main" val="864025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36959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64009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prstGeom prst="rect">
            <a:avLst/>
          </a:prstGeom>
        </p:spPr>
        <p:txBody>
          <a:bodyPr/>
          <a:lstStyle/>
          <a:p>
            <a:endParaRPr/>
          </a:p>
        </p:txBody>
      </p:sp>
      <p:sp>
        <p:nvSpPr>
          <p:cNvPr id="344" name="Shape 34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01636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261729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401170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21006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53631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endParaRPr dirty="0"/>
          </a:p>
        </p:txBody>
      </p:sp>
    </p:spTree>
    <p:extLst>
      <p:ext uri="{BB962C8B-B14F-4D97-AF65-F5344CB8AC3E}">
        <p14:creationId xmlns:p14="http://schemas.microsoft.com/office/powerpoint/2010/main" val="358128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336681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849572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69512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514709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48113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103130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522301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630277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73551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57071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endParaRPr dirty="0"/>
          </a:p>
        </p:txBody>
      </p:sp>
    </p:spTree>
    <p:extLst>
      <p:ext uri="{BB962C8B-B14F-4D97-AF65-F5344CB8AC3E}">
        <p14:creationId xmlns:p14="http://schemas.microsoft.com/office/powerpoint/2010/main" val="665861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86082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634014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475732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239778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730738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63849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noRot="1" noChangeAspect="1"/>
          </p:cNvSpPr>
          <p:nvPr>
            <p:ph type="sldImg"/>
          </p:nvPr>
        </p:nvSpPr>
        <p:spPr>
          <a:prstGeom prst="rect">
            <a:avLst/>
          </a:prstGeom>
        </p:spPr>
        <p:txBody>
          <a:bodyPr/>
          <a:lstStyle/>
          <a:p>
            <a:endParaRPr/>
          </a:p>
        </p:txBody>
      </p:sp>
      <p:sp>
        <p:nvSpPr>
          <p:cNvPr id="314" name="Shape 31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577000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755997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86490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17151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endParaRPr dirty="0"/>
          </a:p>
        </p:txBody>
      </p:sp>
    </p:spTree>
    <p:extLst>
      <p:ext uri="{BB962C8B-B14F-4D97-AF65-F5344CB8AC3E}">
        <p14:creationId xmlns:p14="http://schemas.microsoft.com/office/powerpoint/2010/main" val="18442463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470864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136836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6454346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880026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881390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038742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44080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endParaRPr dirty="0"/>
          </a:p>
        </p:txBody>
      </p:sp>
    </p:spTree>
    <p:extLst>
      <p:ext uri="{BB962C8B-B14F-4D97-AF65-F5344CB8AC3E}">
        <p14:creationId xmlns:p14="http://schemas.microsoft.com/office/powerpoint/2010/main" val="166730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4207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2025955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88242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Theory is when you know everything, but nothing works. Practice is when everything works, but no one knows why. In our lab, theory and practice are combined: nothing works and no one knows why.</a:t>
            </a:r>
          </a:p>
        </p:txBody>
      </p:sp>
    </p:spTree>
    <p:extLst>
      <p:ext uri="{BB962C8B-B14F-4D97-AF65-F5344CB8AC3E}">
        <p14:creationId xmlns:p14="http://schemas.microsoft.com/office/powerpoint/2010/main" val="124445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hyperlink" Target="http://ni.com" TargetMode="External"/><Relationship Id="rId4" Type="http://schemas.openxmlformats.org/officeDocument/2006/relationships/image" Target="../media/image17.tif"/><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ikipedia.com" TargetMode="External"/><Relationship Id="rId5" Type="http://schemas.openxmlformats.org/officeDocument/2006/relationships/image" Target="../media/image19.tif"/><Relationship Id="rId6" Type="http://schemas.openxmlformats.org/officeDocument/2006/relationships/image" Target="../media/image20.ti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Relationship Id="rId4" Type="http://schemas.openxmlformats.org/officeDocument/2006/relationships/hyperlink" Target="http://users.cis.fiu.edu"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hyperlink" Target="http://flickeringtubelight.com" TargetMode="External"/><Relationship Id="rId4" Type="http://schemas.openxmlformats.org/officeDocument/2006/relationships/image" Target="../media/image26.ti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parkfun.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arkfun.com" TargetMode="External"/><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hyperlink" Target="http://sparkfun.com" TargetMode="External"/><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tif"/><Relationship Id="rId4" Type="http://schemas.openxmlformats.org/officeDocument/2006/relationships/hyperlink" Target="http://wikipedia.com" TargetMode="External"/><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hyperlink" Target="http://wikipedia.com" TargetMode="External"/><Relationship Id="rId4" Type="http://schemas.openxmlformats.org/officeDocument/2006/relationships/image" Target="../media/image36.tif"/><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hyperlink" Target="http://mesonet.org" TargetMode="External"/><Relationship Id="rId4" Type="http://schemas.openxmlformats.org/officeDocument/2006/relationships/image" Target="../media/image38.jpeg"/><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hyperlink" Target="http://wikipedia.com" TargetMode="External"/><Relationship Id="rId4" Type="http://schemas.openxmlformats.org/officeDocument/2006/relationships/image" Target="../media/image39.tif"/><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Relationship Id="rId4" Type="http://schemas.openxmlformats.org/officeDocument/2006/relationships/image" Target="../media/image41.tif"/><Relationship Id="rId5" Type="http://schemas.openxmlformats.org/officeDocument/2006/relationships/hyperlink" Target="http://wikipedia.com" TargetMode="External"/><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hyperlink" Target="http://wikipedia.com" TargetMode="External"/><Relationship Id="rId4" Type="http://schemas.openxmlformats.org/officeDocument/2006/relationships/image" Target="../media/image42.png"/><Relationship Id="rId5" Type="http://schemas.openxmlformats.org/officeDocument/2006/relationships/image" Target="../media/image43.tif"/><Relationship Id="rId6"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wikipedia.com" TargetMode="External"/><Relationship Id="rId4" Type="http://schemas.openxmlformats.org/officeDocument/2006/relationships/image" Target="../media/image45.tif"/><Relationship Id="rId5" Type="http://schemas.openxmlformats.org/officeDocument/2006/relationships/image" Target="../media/image46.tif"/><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hyperlink" Target="http://ni.com" TargetMode="External"/><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49.tif"/><Relationship Id="rId4" Type="http://schemas.openxmlformats.org/officeDocument/2006/relationships/hyperlink" Target="http://labviewrobotics.wordpress.com" TargetMode="External"/><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hyperlink" Target="http://ni.com" TargetMode="External"/><Relationship Id="rId4" Type="http://schemas.openxmlformats.org/officeDocument/2006/relationships/image" Target="../media/image50.tif"/><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51.tif"/><Relationship Id="rId4" Type="http://schemas.openxmlformats.org/officeDocument/2006/relationships/hyperlink" Target="http://labjack.com" TargetMode="External"/><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52.tif"/><Relationship Id="rId4" Type="http://schemas.openxmlformats.org/officeDocument/2006/relationships/hyperlink" Target="http://gdsinstruments.com" TargetMode="External"/><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3.t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9.tif"/><Relationship Id="rId5" Type="http://schemas.openxmlformats.org/officeDocument/2006/relationships/image" Target="../media/image10.tif"/><Relationship Id="rId6" Type="http://schemas.openxmlformats.org/officeDocument/2006/relationships/image" Target="../media/image11.tif"/><Relationship Id="rId7" Type="http://schemas.openxmlformats.org/officeDocument/2006/relationships/image" Target="../media/image12.tif"/><Relationship Id="rId8" Type="http://schemas.openxmlformats.org/officeDocument/2006/relationships/image" Target="../media/image13.tif"/><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tif"/></Relationships>
</file>

<file path=ppt/slides/_rels/slide9.xml.rels><?xml version="1.0" encoding="UTF-8" standalone="yes"?>
<Relationships xmlns="http://schemas.openxmlformats.org/package/2006/relationships"><Relationship Id="rId3" Type="http://schemas.openxmlformats.org/officeDocument/2006/relationships/hyperlink" Target="http://sparkfun.com" TargetMode="External"/><Relationship Id="rId4" Type="http://schemas.openxmlformats.org/officeDocument/2006/relationships/image" Target="../media/image15.tif"/><Relationship Id="rId5" Type="http://schemas.openxmlformats.org/officeDocument/2006/relationships/image" Target="../media/image16.ti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ctrTitle"/>
          </p:nvPr>
        </p:nvSpPr>
        <p:spPr>
          <a:xfrm>
            <a:off x="166985" y="757544"/>
            <a:ext cx="12268200" cy="961668"/>
          </a:xfrm>
          <a:prstGeom prst="rect">
            <a:avLst/>
          </a:prstGeom>
        </p:spPr>
        <p:txBody>
          <a:bodyPr/>
          <a:lstStyle>
            <a:lvl1pPr marR="457200" algn="l" defTabSz="457200">
              <a:defRPr sz="5000" b="1">
                <a:latin typeface="Helvetica"/>
                <a:ea typeface="Helvetica"/>
                <a:cs typeface="Helvetica"/>
                <a:sym typeface="Helvetica"/>
              </a:defRPr>
            </a:lvl1pPr>
          </a:lstStyle>
          <a:p>
            <a:r>
              <a:rPr lang="en-US" dirty="0" smtClean="0"/>
              <a:t>Circuits, </a:t>
            </a:r>
            <a:r>
              <a:rPr lang="en-US" smtClean="0"/>
              <a:t>Digital Representation &amp; </a:t>
            </a:r>
            <a:r>
              <a:rPr smtClean="0"/>
              <a:t>Data </a:t>
            </a:r>
            <a:r>
              <a:rPr dirty="0"/>
              <a:t>Acquisition</a:t>
            </a:r>
          </a:p>
        </p:txBody>
      </p:sp>
      <p:pic>
        <p:nvPicPr>
          <p:cNvPr id="129" name="pasted-image.tiff"/>
          <p:cNvPicPr>
            <a:picLocks noChangeAspect="1"/>
          </p:cNvPicPr>
          <p:nvPr/>
        </p:nvPicPr>
        <p:blipFill>
          <a:blip r:embed="rId2">
            <a:extLst/>
          </a:blip>
          <a:stretch>
            <a:fillRect/>
          </a:stretch>
        </p:blipFill>
        <p:spPr>
          <a:xfrm>
            <a:off x="5821734" y="1719212"/>
            <a:ext cx="7028136" cy="7028137"/>
          </a:xfrm>
          <a:prstGeom prst="rect">
            <a:avLst/>
          </a:prstGeom>
          <a:ln w="12700">
            <a:miter lim="400000"/>
          </a:ln>
        </p:spPr>
      </p:pic>
      <p:sp>
        <p:nvSpPr>
          <p:cNvPr id="130" name="Shape 130"/>
          <p:cNvSpPr/>
          <p:nvPr/>
        </p:nvSpPr>
        <p:spPr>
          <a:xfrm>
            <a:off x="166985" y="3706637"/>
            <a:ext cx="4937249" cy="32265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b="1">
                <a:latin typeface="Helvetica"/>
                <a:ea typeface="Helvetica"/>
                <a:cs typeface="Helvetica"/>
                <a:sym typeface="Helvetica"/>
              </a:defRPr>
            </a:pPr>
            <a:r>
              <a:rPr dirty="0" smtClean="0"/>
              <a:t>C</a:t>
            </a:r>
            <a:r>
              <a:rPr dirty="0"/>
              <a:t>. </a:t>
            </a:r>
            <a:r>
              <a:rPr dirty="0" smtClean="0"/>
              <a:t>Marone</a:t>
            </a:r>
            <a:r>
              <a:rPr lang="en-US" dirty="0" smtClean="0"/>
              <a:t> &amp; C. Wood</a:t>
            </a:r>
            <a:endParaRPr dirty="0"/>
          </a:p>
          <a:p>
            <a:pPr algn="l">
              <a:defRPr sz="2900" b="1">
                <a:latin typeface="Helvetica"/>
                <a:ea typeface="Helvetica"/>
                <a:cs typeface="Helvetica"/>
                <a:sym typeface="Helvetica"/>
              </a:defRPr>
            </a:pPr>
            <a:endParaRPr dirty="0"/>
          </a:p>
          <a:p>
            <a:pPr algn="l">
              <a:defRPr sz="2900" b="1">
                <a:latin typeface="Helvetica"/>
                <a:ea typeface="Helvetica"/>
                <a:cs typeface="Helvetica"/>
                <a:sym typeface="Helvetica"/>
              </a:defRPr>
            </a:pPr>
            <a:endParaRPr dirty="0"/>
          </a:p>
          <a:p>
            <a:pPr algn="l">
              <a:defRPr sz="2900" b="1">
                <a:latin typeface="Helvetica"/>
                <a:ea typeface="Helvetica"/>
                <a:cs typeface="Helvetica"/>
                <a:sym typeface="Helvetica"/>
              </a:defRPr>
            </a:pPr>
            <a:r>
              <a:rPr dirty="0"/>
              <a:t>Techniques of </a:t>
            </a:r>
            <a:r>
              <a:rPr lang="en-US" dirty="0" smtClean="0"/>
              <a:t>Geophysical</a:t>
            </a:r>
            <a:endParaRPr dirty="0"/>
          </a:p>
          <a:p>
            <a:pPr algn="l">
              <a:defRPr sz="2900" b="1">
                <a:latin typeface="Helvetica"/>
                <a:ea typeface="Helvetica"/>
                <a:cs typeface="Helvetica"/>
                <a:sym typeface="Helvetica"/>
              </a:defRPr>
            </a:pPr>
            <a:r>
              <a:rPr dirty="0"/>
              <a:t>Experimentation</a:t>
            </a:r>
          </a:p>
          <a:p>
            <a:pPr algn="l">
              <a:defRPr sz="2900" b="1">
                <a:latin typeface="Helvetica"/>
                <a:ea typeface="Helvetica"/>
                <a:cs typeface="Helvetica"/>
                <a:sym typeface="Helvetica"/>
              </a:defRPr>
            </a:pPr>
            <a:endParaRPr dirty="0"/>
          </a:p>
          <a:p>
            <a:pPr algn="l">
              <a:defRPr sz="2900" b="1">
                <a:latin typeface="Helvetica"/>
                <a:ea typeface="Helvetica"/>
                <a:cs typeface="Helvetica"/>
                <a:sym typeface="Helvetica"/>
              </a:defRPr>
            </a:pPr>
            <a:r>
              <a:rPr lang="en-US" dirty="0" smtClean="0"/>
              <a:t>10 Feb. 2021</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1337" y="1672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ADC resolution is specified by the number of bits used</a:t>
            </a:r>
          </a:p>
        </p:txBody>
      </p:sp>
      <p:sp>
        <p:nvSpPr>
          <p:cNvPr id="239" name="Shape 239"/>
          <p:cNvSpPr/>
          <p:nvPr/>
        </p:nvSpPr>
        <p:spPr>
          <a:xfrm>
            <a:off x="11210002" y="9234740"/>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3"/>
              </a:rPr>
              <a:t>ni.com</a:t>
            </a:r>
          </a:p>
        </p:txBody>
      </p:sp>
      <p:sp>
        <p:nvSpPr>
          <p:cNvPr id="240" name="Shape 240"/>
          <p:cNvSpPr/>
          <p:nvPr/>
        </p:nvSpPr>
        <p:spPr>
          <a:xfrm>
            <a:off x="89842" y="9182324"/>
            <a:ext cx="664048" cy="498533"/>
          </a:xfrm>
          <a:prstGeom prst="rect">
            <a:avLst/>
          </a:prstGeom>
          <a:solidFill>
            <a:schemeClr val="accent1">
              <a:satOff val="-3355"/>
              <a:lumOff val="26614"/>
              <a:alpha val="20000"/>
            </a:schemeClr>
          </a:solidFill>
          <a:ln w="12700">
            <a:miter lim="400000"/>
          </a:ln>
        </p:spPr>
        <p:txBody>
          <a:bodyPr lIns="50800" tIns="50800" rIns="50800" bIns="50800" anchor="ctr"/>
          <a:lstStyle/>
          <a:p>
            <a:pPr>
              <a:defRPr sz="2400">
                <a:solidFill>
                  <a:srgbClr val="FFFFFF"/>
                </a:solidFill>
              </a:defRPr>
            </a:pPr>
            <a:endParaRPr/>
          </a:p>
        </p:txBody>
      </p:sp>
      <p:sp>
        <p:nvSpPr>
          <p:cNvPr id="241" name="Shape 241"/>
          <p:cNvSpPr/>
          <p:nvPr/>
        </p:nvSpPr>
        <p:spPr>
          <a:xfrm>
            <a:off x="862019" y="9182324"/>
            <a:ext cx="664048" cy="498533"/>
          </a:xfrm>
          <a:prstGeom prst="rect">
            <a:avLst/>
          </a:prstGeom>
          <a:solidFill>
            <a:schemeClr val="accent5">
              <a:hueOff val="-444211"/>
              <a:satOff val="-14915"/>
              <a:lumOff val="22857"/>
              <a:alpha val="20000"/>
            </a:schemeClr>
          </a:solidFill>
          <a:ln w="12700">
            <a:miter lim="400000"/>
          </a:ln>
        </p:spPr>
        <p:txBody>
          <a:bodyPr lIns="50800" tIns="50800" rIns="50800" bIns="50800" anchor="ctr"/>
          <a:lstStyle/>
          <a:p>
            <a:pPr>
              <a:defRPr sz="2400">
                <a:solidFill>
                  <a:srgbClr val="FFFFFF"/>
                </a:solidFill>
              </a:defRPr>
            </a:pPr>
            <a:endParaRPr/>
          </a:p>
        </p:txBody>
      </p:sp>
      <p:sp>
        <p:nvSpPr>
          <p:cNvPr id="242" name="Shape 242"/>
          <p:cNvSpPr/>
          <p:nvPr/>
        </p:nvSpPr>
        <p:spPr>
          <a:xfrm>
            <a:off x="1634229" y="9182324"/>
            <a:ext cx="663983" cy="498533"/>
          </a:xfrm>
          <a:prstGeom prst="rect">
            <a:avLst/>
          </a:prstGeom>
          <a:solidFill>
            <a:schemeClr val="accent3">
              <a:alpha val="20000"/>
            </a:schemeClr>
          </a:solidFill>
          <a:ln w="12700">
            <a:miter lim="400000"/>
          </a:ln>
        </p:spPr>
        <p:txBody>
          <a:bodyPr lIns="50800" tIns="50800" rIns="50800" bIns="50800" anchor="ctr"/>
          <a:lstStyle/>
          <a:p>
            <a:pPr>
              <a:defRPr sz="2400">
                <a:solidFill>
                  <a:srgbClr val="FFFFFF"/>
                </a:solidFill>
              </a:defRPr>
            </a:pPr>
            <a:endParaRPr/>
          </a:p>
        </p:txBody>
      </p:sp>
      <p:sp>
        <p:nvSpPr>
          <p:cNvPr id="243" name="Shape 243"/>
          <p:cNvSpPr/>
          <p:nvPr/>
        </p:nvSpPr>
        <p:spPr>
          <a:xfrm>
            <a:off x="2406374" y="9182324"/>
            <a:ext cx="664048" cy="498533"/>
          </a:xfrm>
          <a:prstGeom prst="rect">
            <a:avLst/>
          </a:prstGeom>
          <a:solidFill>
            <a:schemeClr val="accent2">
              <a:hueOff val="-2473793"/>
              <a:satOff val="-50209"/>
              <a:lumOff val="23543"/>
            </a:schemeClr>
          </a:solidFill>
          <a:ln w="12700">
            <a:miter lim="400000"/>
          </a:ln>
        </p:spPr>
        <p:txBody>
          <a:bodyPr lIns="50800" tIns="50800" rIns="50800" bIns="50800" anchor="ctr"/>
          <a:lstStyle/>
          <a:p>
            <a:pPr>
              <a:defRPr sz="2400">
                <a:solidFill>
                  <a:srgbClr val="FFFFFF"/>
                </a:solidFill>
              </a:defRPr>
            </a:pPr>
            <a:endParaRPr/>
          </a:p>
        </p:txBody>
      </p:sp>
      <p:sp>
        <p:nvSpPr>
          <p:cNvPr id="244" name="Shape 244"/>
          <p:cNvSpPr/>
          <p:nvPr/>
        </p:nvSpPr>
        <p:spPr>
          <a:xfrm>
            <a:off x="3178552" y="9182324"/>
            <a:ext cx="664048" cy="498533"/>
          </a:xfrm>
          <a:prstGeom prst="rect">
            <a:avLst/>
          </a:prstGeom>
          <a:solidFill>
            <a:schemeClr val="accent4">
              <a:hueOff val="384618"/>
              <a:satOff val="3869"/>
              <a:lumOff val="5802"/>
              <a:alpha val="20000"/>
            </a:schemeClr>
          </a:solidFill>
          <a:ln w="12700">
            <a:miter lim="400000"/>
          </a:ln>
        </p:spPr>
        <p:txBody>
          <a:bodyPr lIns="50800" tIns="50800" rIns="50800" bIns="50800" anchor="ctr"/>
          <a:lstStyle/>
          <a:p>
            <a:pPr>
              <a:defRPr sz="2400">
                <a:solidFill>
                  <a:srgbClr val="FFFFFF"/>
                </a:solidFill>
              </a:defRPr>
            </a:pPr>
            <a:endParaRPr/>
          </a:p>
        </p:txBody>
      </p:sp>
      <p:pic>
        <p:nvPicPr>
          <p:cNvPr id="245" name="pasted-image.tiff"/>
          <p:cNvPicPr>
            <a:picLocks noChangeAspect="1"/>
          </p:cNvPicPr>
          <p:nvPr/>
        </p:nvPicPr>
        <p:blipFill>
          <a:blip r:embed="rId4">
            <a:extLst/>
          </a:blip>
          <a:stretch>
            <a:fillRect/>
          </a:stretch>
        </p:blipFill>
        <p:spPr>
          <a:xfrm>
            <a:off x="500558" y="2049394"/>
            <a:ext cx="11176744" cy="5654812"/>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141337" y="1672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Let’s calculate the resolution of our Arduino ADC</a:t>
            </a:r>
          </a:p>
        </p:txBody>
      </p:sp>
      <p:sp>
        <p:nvSpPr>
          <p:cNvPr id="250" name="Shape 250"/>
          <p:cNvSpPr/>
          <p:nvPr/>
        </p:nvSpPr>
        <p:spPr>
          <a:xfrm>
            <a:off x="89842" y="9182324"/>
            <a:ext cx="664048" cy="498533"/>
          </a:xfrm>
          <a:prstGeom prst="rect">
            <a:avLst/>
          </a:prstGeom>
          <a:solidFill>
            <a:schemeClr val="accent1">
              <a:satOff val="-3355"/>
              <a:lumOff val="26614"/>
              <a:alpha val="20000"/>
            </a:schemeClr>
          </a:solidFill>
          <a:ln w="12700">
            <a:miter lim="400000"/>
          </a:ln>
        </p:spPr>
        <p:txBody>
          <a:bodyPr lIns="50800" tIns="50800" rIns="50800" bIns="50800" anchor="ctr"/>
          <a:lstStyle/>
          <a:p>
            <a:pPr>
              <a:defRPr sz="2400">
                <a:solidFill>
                  <a:srgbClr val="FFFFFF"/>
                </a:solidFill>
              </a:defRPr>
            </a:pPr>
            <a:endParaRPr/>
          </a:p>
        </p:txBody>
      </p:sp>
      <p:sp>
        <p:nvSpPr>
          <p:cNvPr id="251" name="Shape 251"/>
          <p:cNvSpPr/>
          <p:nvPr/>
        </p:nvSpPr>
        <p:spPr>
          <a:xfrm>
            <a:off x="862019" y="9182324"/>
            <a:ext cx="664048" cy="498533"/>
          </a:xfrm>
          <a:prstGeom prst="rect">
            <a:avLst/>
          </a:prstGeom>
          <a:solidFill>
            <a:schemeClr val="accent5">
              <a:hueOff val="-444211"/>
              <a:satOff val="-14915"/>
              <a:lumOff val="22857"/>
              <a:alpha val="20000"/>
            </a:schemeClr>
          </a:solidFill>
          <a:ln w="12700">
            <a:miter lim="400000"/>
          </a:ln>
        </p:spPr>
        <p:txBody>
          <a:bodyPr lIns="50800" tIns="50800" rIns="50800" bIns="50800" anchor="ctr"/>
          <a:lstStyle/>
          <a:p>
            <a:pPr>
              <a:defRPr sz="2400">
                <a:solidFill>
                  <a:srgbClr val="FFFFFF"/>
                </a:solidFill>
              </a:defRPr>
            </a:pPr>
            <a:endParaRPr/>
          </a:p>
        </p:txBody>
      </p:sp>
      <p:sp>
        <p:nvSpPr>
          <p:cNvPr id="252" name="Shape 252"/>
          <p:cNvSpPr/>
          <p:nvPr/>
        </p:nvSpPr>
        <p:spPr>
          <a:xfrm>
            <a:off x="1634229" y="9182324"/>
            <a:ext cx="663983" cy="498533"/>
          </a:xfrm>
          <a:prstGeom prst="rect">
            <a:avLst/>
          </a:prstGeom>
          <a:solidFill>
            <a:schemeClr val="accent3">
              <a:alpha val="20000"/>
            </a:schemeClr>
          </a:solidFill>
          <a:ln w="12700">
            <a:miter lim="400000"/>
          </a:ln>
        </p:spPr>
        <p:txBody>
          <a:bodyPr lIns="50800" tIns="50800" rIns="50800" bIns="50800" anchor="ctr"/>
          <a:lstStyle/>
          <a:p>
            <a:pPr>
              <a:defRPr sz="2400">
                <a:solidFill>
                  <a:srgbClr val="FFFFFF"/>
                </a:solidFill>
              </a:defRPr>
            </a:pPr>
            <a:endParaRPr/>
          </a:p>
        </p:txBody>
      </p:sp>
      <p:sp>
        <p:nvSpPr>
          <p:cNvPr id="253" name="Shape 253"/>
          <p:cNvSpPr/>
          <p:nvPr/>
        </p:nvSpPr>
        <p:spPr>
          <a:xfrm>
            <a:off x="2406374" y="9182324"/>
            <a:ext cx="664048" cy="498533"/>
          </a:xfrm>
          <a:prstGeom prst="rect">
            <a:avLst/>
          </a:prstGeom>
          <a:solidFill>
            <a:schemeClr val="accent2">
              <a:hueOff val="-2473793"/>
              <a:satOff val="-50209"/>
              <a:lumOff val="23543"/>
            </a:schemeClr>
          </a:solidFill>
          <a:ln w="12700">
            <a:miter lim="400000"/>
          </a:ln>
        </p:spPr>
        <p:txBody>
          <a:bodyPr lIns="50800" tIns="50800" rIns="50800" bIns="50800" anchor="ctr"/>
          <a:lstStyle/>
          <a:p>
            <a:pPr>
              <a:defRPr sz="2400">
                <a:solidFill>
                  <a:srgbClr val="FFFFFF"/>
                </a:solidFill>
              </a:defRPr>
            </a:pPr>
            <a:endParaRPr/>
          </a:p>
        </p:txBody>
      </p:sp>
      <p:sp>
        <p:nvSpPr>
          <p:cNvPr id="254" name="Shape 254"/>
          <p:cNvSpPr/>
          <p:nvPr/>
        </p:nvSpPr>
        <p:spPr>
          <a:xfrm>
            <a:off x="3178552" y="9182324"/>
            <a:ext cx="664048" cy="498533"/>
          </a:xfrm>
          <a:prstGeom prst="rect">
            <a:avLst/>
          </a:prstGeom>
          <a:solidFill>
            <a:schemeClr val="accent4">
              <a:hueOff val="384618"/>
              <a:satOff val="3869"/>
              <a:lumOff val="5802"/>
              <a:alpha val="20000"/>
            </a:schemeClr>
          </a:solidFill>
          <a:ln w="12700">
            <a:miter lim="400000"/>
          </a:ln>
        </p:spPr>
        <p:txBody>
          <a:bodyPr lIns="50800" tIns="50800" rIns="50800" bIns="50800" anchor="ctr"/>
          <a:lstStyle/>
          <a:p>
            <a:pPr>
              <a:defRPr sz="2400">
                <a:solidFill>
                  <a:srgbClr val="FFFFFF"/>
                </a:solidFill>
              </a:defRPr>
            </a:pPr>
            <a:endParaRPr/>
          </a:p>
        </p:txBody>
      </p:sp>
      <p:pic>
        <p:nvPicPr>
          <p:cNvPr id="255" name="pasted-image.png"/>
          <p:cNvPicPr>
            <a:picLocks noChangeAspect="1"/>
          </p:cNvPicPr>
          <p:nvPr/>
        </p:nvPicPr>
        <p:blipFill>
          <a:blip r:embed="rId3">
            <a:extLst/>
          </a:blip>
          <a:stretch>
            <a:fillRect/>
          </a:stretch>
        </p:blipFill>
        <p:spPr>
          <a:xfrm>
            <a:off x="4288529" y="2547342"/>
            <a:ext cx="4658916" cy="4658916"/>
          </a:xfrm>
          <a:prstGeom prst="rect">
            <a:avLst/>
          </a:prstGeom>
          <a:ln w="12700">
            <a:miter lim="400000"/>
          </a:ln>
        </p:spPr>
      </p:pic>
      <p:sp>
        <p:nvSpPr>
          <p:cNvPr id="256" name="Shape 256"/>
          <p:cNvSpPr/>
          <p:nvPr/>
        </p:nvSpPr>
        <p:spPr>
          <a:xfrm>
            <a:off x="10600402" y="9234740"/>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4"/>
              </a:rPr>
              <a:t>wikipedia.com</a:t>
            </a:r>
          </a:p>
        </p:txBody>
      </p:sp>
      <p:pic>
        <p:nvPicPr>
          <p:cNvPr id="257" name="pasted-image.tiff"/>
          <p:cNvPicPr>
            <a:picLocks noChangeAspect="1"/>
          </p:cNvPicPr>
          <p:nvPr/>
        </p:nvPicPr>
        <p:blipFill>
          <a:blip r:embed="rId5">
            <a:extLst/>
          </a:blip>
          <a:stretch>
            <a:fillRect/>
          </a:stretch>
        </p:blipFill>
        <p:spPr>
          <a:xfrm>
            <a:off x="2692400" y="1700162"/>
            <a:ext cx="7620000" cy="749301"/>
          </a:xfrm>
          <a:prstGeom prst="rect">
            <a:avLst/>
          </a:prstGeom>
          <a:ln w="12700">
            <a:miter lim="400000"/>
          </a:ln>
        </p:spPr>
      </p:pic>
      <p:pic>
        <p:nvPicPr>
          <p:cNvPr id="258" name="pasted-image.tiff"/>
          <p:cNvPicPr>
            <a:picLocks noChangeAspect="1"/>
          </p:cNvPicPr>
          <p:nvPr/>
        </p:nvPicPr>
        <p:blipFill>
          <a:blip r:embed="rId6">
            <a:extLst/>
          </a:blip>
          <a:stretch>
            <a:fillRect/>
          </a:stretch>
        </p:blipFill>
        <p:spPr>
          <a:xfrm>
            <a:off x="2940050" y="7093098"/>
            <a:ext cx="7124700" cy="11049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a:off x="141337" y="101673"/>
            <a:ext cx="12722126" cy="12105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rPr dirty="0"/>
              <a:t>Finally </a:t>
            </a:r>
            <a:r>
              <a:rPr dirty="0" smtClean="0"/>
              <a:t>data </a:t>
            </a:r>
            <a:r>
              <a:rPr lang="en-US" dirty="0" smtClean="0"/>
              <a:t>are</a:t>
            </a:r>
            <a:r>
              <a:rPr dirty="0" smtClean="0"/>
              <a:t> </a:t>
            </a:r>
            <a:r>
              <a:rPr dirty="0"/>
              <a:t>stored or processed by a computer or micro controller</a:t>
            </a:r>
          </a:p>
        </p:txBody>
      </p:sp>
      <p:sp>
        <p:nvSpPr>
          <p:cNvPr id="263" name="Shape 263"/>
          <p:cNvSpPr/>
          <p:nvPr/>
        </p:nvSpPr>
        <p:spPr>
          <a:xfrm>
            <a:off x="10803602" y="9234740"/>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900" b="1">
                <a:latin typeface="Helvetica"/>
                <a:ea typeface="Helvetica"/>
                <a:cs typeface="Helvetica"/>
                <a:sym typeface="Helvetica"/>
              </a:defRPr>
            </a:lvl1pPr>
          </a:lstStyle>
          <a:p>
            <a:r>
              <a:t>Images: J.R. Leeman</a:t>
            </a:r>
          </a:p>
        </p:txBody>
      </p:sp>
      <p:sp>
        <p:nvSpPr>
          <p:cNvPr id="264" name="Shape 264"/>
          <p:cNvSpPr/>
          <p:nvPr/>
        </p:nvSpPr>
        <p:spPr>
          <a:xfrm>
            <a:off x="89842" y="9182324"/>
            <a:ext cx="664048" cy="498533"/>
          </a:xfrm>
          <a:prstGeom prst="rect">
            <a:avLst/>
          </a:prstGeom>
          <a:solidFill>
            <a:schemeClr val="accent1">
              <a:satOff val="-3355"/>
              <a:lumOff val="26614"/>
              <a:alpha val="20000"/>
            </a:schemeClr>
          </a:solidFill>
          <a:ln w="12700">
            <a:miter lim="400000"/>
          </a:ln>
        </p:spPr>
        <p:txBody>
          <a:bodyPr lIns="50800" tIns="50800" rIns="50800" bIns="50800" anchor="ctr"/>
          <a:lstStyle/>
          <a:p>
            <a:pPr>
              <a:defRPr sz="2400">
                <a:solidFill>
                  <a:srgbClr val="FFFFFF"/>
                </a:solidFill>
              </a:defRPr>
            </a:pPr>
            <a:endParaRPr/>
          </a:p>
        </p:txBody>
      </p:sp>
      <p:sp>
        <p:nvSpPr>
          <p:cNvPr id="265" name="Shape 265"/>
          <p:cNvSpPr/>
          <p:nvPr/>
        </p:nvSpPr>
        <p:spPr>
          <a:xfrm>
            <a:off x="862019" y="9182324"/>
            <a:ext cx="664048" cy="498533"/>
          </a:xfrm>
          <a:prstGeom prst="rect">
            <a:avLst/>
          </a:prstGeom>
          <a:solidFill>
            <a:schemeClr val="accent5">
              <a:hueOff val="-444211"/>
              <a:satOff val="-14915"/>
              <a:lumOff val="22857"/>
              <a:alpha val="20000"/>
            </a:schemeClr>
          </a:solidFill>
          <a:ln w="12700">
            <a:miter lim="400000"/>
          </a:ln>
        </p:spPr>
        <p:txBody>
          <a:bodyPr lIns="50800" tIns="50800" rIns="50800" bIns="50800" anchor="ctr"/>
          <a:lstStyle/>
          <a:p>
            <a:pPr>
              <a:defRPr sz="2400">
                <a:solidFill>
                  <a:srgbClr val="FFFFFF"/>
                </a:solidFill>
              </a:defRPr>
            </a:pPr>
            <a:endParaRPr/>
          </a:p>
        </p:txBody>
      </p:sp>
      <p:sp>
        <p:nvSpPr>
          <p:cNvPr id="266" name="Shape 266"/>
          <p:cNvSpPr/>
          <p:nvPr/>
        </p:nvSpPr>
        <p:spPr>
          <a:xfrm>
            <a:off x="1634229" y="9182324"/>
            <a:ext cx="663983" cy="498533"/>
          </a:xfrm>
          <a:prstGeom prst="rect">
            <a:avLst/>
          </a:prstGeom>
          <a:solidFill>
            <a:schemeClr val="accent3">
              <a:alpha val="20000"/>
            </a:schemeClr>
          </a:solidFill>
          <a:ln w="12700">
            <a:miter lim="400000"/>
          </a:ln>
        </p:spPr>
        <p:txBody>
          <a:bodyPr lIns="50800" tIns="50800" rIns="50800" bIns="50800" anchor="ctr"/>
          <a:lstStyle/>
          <a:p>
            <a:pPr>
              <a:defRPr sz="2400">
                <a:solidFill>
                  <a:srgbClr val="FFFFFF"/>
                </a:solidFill>
              </a:defRPr>
            </a:pPr>
            <a:endParaRPr/>
          </a:p>
        </p:txBody>
      </p:sp>
      <p:sp>
        <p:nvSpPr>
          <p:cNvPr id="267" name="Shape 267"/>
          <p:cNvSpPr/>
          <p:nvPr/>
        </p:nvSpPr>
        <p:spPr>
          <a:xfrm>
            <a:off x="2406374" y="9182324"/>
            <a:ext cx="664048" cy="498533"/>
          </a:xfrm>
          <a:prstGeom prst="rect">
            <a:avLst/>
          </a:prstGeom>
          <a:solidFill>
            <a:schemeClr val="accent2">
              <a:hueOff val="-2473793"/>
              <a:satOff val="-50209"/>
              <a:lumOff val="23543"/>
              <a:alpha val="20000"/>
            </a:schemeClr>
          </a:solidFill>
          <a:ln w="12700">
            <a:miter lim="400000"/>
          </a:ln>
        </p:spPr>
        <p:txBody>
          <a:bodyPr lIns="50800" tIns="50800" rIns="50800" bIns="50800" anchor="ctr"/>
          <a:lstStyle/>
          <a:p>
            <a:pPr>
              <a:defRPr sz="2400">
                <a:solidFill>
                  <a:srgbClr val="FFFFFF"/>
                </a:solidFill>
              </a:defRPr>
            </a:pPr>
            <a:endParaRPr/>
          </a:p>
        </p:txBody>
      </p:sp>
      <p:sp>
        <p:nvSpPr>
          <p:cNvPr id="268" name="Shape 268"/>
          <p:cNvSpPr/>
          <p:nvPr/>
        </p:nvSpPr>
        <p:spPr>
          <a:xfrm>
            <a:off x="3178552" y="9182324"/>
            <a:ext cx="664048" cy="498533"/>
          </a:xfrm>
          <a:prstGeom prst="rect">
            <a:avLst/>
          </a:prstGeom>
          <a:solidFill>
            <a:schemeClr val="accent4">
              <a:hueOff val="384618"/>
              <a:satOff val="3869"/>
              <a:lumOff val="5802"/>
            </a:schemeClr>
          </a:solidFill>
          <a:ln w="12700">
            <a:miter lim="400000"/>
          </a:ln>
        </p:spPr>
        <p:txBody>
          <a:bodyPr lIns="50800" tIns="50800" rIns="50800" bIns="50800" anchor="ctr"/>
          <a:lstStyle/>
          <a:p>
            <a:pPr>
              <a:defRPr sz="2400">
                <a:solidFill>
                  <a:srgbClr val="FFFFFF"/>
                </a:solidFill>
              </a:defRPr>
            </a:pPr>
            <a:endParaRPr/>
          </a:p>
        </p:txBody>
      </p:sp>
      <p:pic>
        <p:nvPicPr>
          <p:cNvPr id="269" name="2016-07-30 11.10.30.png"/>
          <p:cNvPicPr>
            <a:picLocks noChangeAspect="1"/>
          </p:cNvPicPr>
          <p:nvPr/>
        </p:nvPicPr>
        <p:blipFill>
          <a:blip r:embed="rId3">
            <a:extLst/>
          </a:blip>
          <a:srcRect l="1291" t="19724" r="21413" b="14060"/>
          <a:stretch>
            <a:fillRect/>
          </a:stretch>
        </p:blipFill>
        <p:spPr>
          <a:xfrm>
            <a:off x="722659" y="1405634"/>
            <a:ext cx="5290698" cy="3399237"/>
          </a:xfrm>
          <a:prstGeom prst="rect">
            <a:avLst/>
          </a:prstGeom>
          <a:ln w="12700">
            <a:miter lim="400000"/>
          </a:ln>
        </p:spPr>
      </p:pic>
      <p:pic>
        <p:nvPicPr>
          <p:cNvPr id="270" name="2015-12-23 13.29.14.jpg"/>
          <p:cNvPicPr>
            <a:picLocks noChangeAspect="1"/>
          </p:cNvPicPr>
          <p:nvPr/>
        </p:nvPicPr>
        <p:blipFill>
          <a:blip r:embed="rId4">
            <a:extLst/>
          </a:blip>
          <a:srcRect/>
          <a:stretch>
            <a:fillRect/>
          </a:stretch>
        </p:blipFill>
        <p:spPr>
          <a:xfrm>
            <a:off x="722659" y="4893596"/>
            <a:ext cx="5290852" cy="3968138"/>
          </a:xfrm>
          <a:prstGeom prst="rect">
            <a:avLst/>
          </a:prstGeom>
          <a:ln w="12700">
            <a:miter lim="400000"/>
          </a:ln>
        </p:spPr>
      </p:pic>
      <p:pic>
        <p:nvPicPr>
          <p:cNvPr id="271" name="2015-01-23 22.04.36.jpg"/>
          <p:cNvPicPr>
            <a:picLocks noChangeAspect="1"/>
          </p:cNvPicPr>
          <p:nvPr/>
        </p:nvPicPr>
        <p:blipFill>
          <a:blip r:embed="rId5">
            <a:extLst/>
          </a:blip>
          <a:stretch>
            <a:fillRect/>
          </a:stretch>
        </p:blipFill>
        <p:spPr>
          <a:xfrm>
            <a:off x="6920146" y="1405634"/>
            <a:ext cx="5805030" cy="7740039"/>
          </a:xfrm>
          <a:prstGeom prst="rect">
            <a:avLst/>
          </a:prstGeom>
          <a:ln w="12700">
            <a:miter lim="400000"/>
          </a:ln>
        </p:spPr>
      </p:pic>
      <p:sp>
        <p:nvSpPr>
          <p:cNvPr id="272" name="Shape 272"/>
          <p:cNvSpPr/>
          <p:nvPr/>
        </p:nvSpPr>
        <p:spPr>
          <a:xfrm>
            <a:off x="2527300" y="1587500"/>
            <a:ext cx="1313558" cy="232123"/>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p:nvPr/>
        </p:nvSpPr>
        <p:spPr>
          <a:xfrm>
            <a:off x="141337" y="127000"/>
            <a:ext cx="1209704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r>
              <a:t>We apply calibrations to convert the digital back to the physical units we actually wanted</a:t>
            </a:r>
          </a:p>
        </p:txBody>
      </p:sp>
      <p:pic>
        <p:nvPicPr>
          <p:cNvPr id="277" name="pasted-image.tiff"/>
          <p:cNvPicPr>
            <a:picLocks noChangeAspect="1"/>
          </p:cNvPicPr>
          <p:nvPr/>
        </p:nvPicPr>
        <p:blipFill>
          <a:blip r:embed="rId3">
            <a:extLst/>
          </a:blip>
          <a:stretch>
            <a:fillRect/>
          </a:stretch>
        </p:blipFill>
        <p:spPr>
          <a:xfrm>
            <a:off x="272115" y="2665419"/>
            <a:ext cx="4905186" cy="4961086"/>
          </a:xfrm>
          <a:prstGeom prst="rect">
            <a:avLst/>
          </a:prstGeom>
          <a:ln w="12700">
            <a:miter lim="400000"/>
          </a:ln>
        </p:spPr>
      </p:pic>
      <p:sp>
        <p:nvSpPr>
          <p:cNvPr id="278" name="Shape 278"/>
          <p:cNvSpPr/>
          <p:nvPr/>
        </p:nvSpPr>
        <p:spPr>
          <a:xfrm>
            <a:off x="9086307" y="6330393"/>
            <a:ext cx="199476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165.2 lbs</a:t>
            </a:r>
          </a:p>
        </p:txBody>
      </p:sp>
      <p:sp>
        <p:nvSpPr>
          <p:cNvPr id="279" name="Shape 279"/>
          <p:cNvSpPr/>
          <p:nvPr/>
        </p:nvSpPr>
        <p:spPr>
          <a:xfrm>
            <a:off x="9035329" y="2775506"/>
            <a:ext cx="209672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2.45 Volts</a:t>
            </a:r>
          </a:p>
        </p:txBody>
      </p:sp>
      <p:sp>
        <p:nvSpPr>
          <p:cNvPr id="280" name="Shape 280"/>
          <p:cNvSpPr/>
          <p:nvPr/>
        </p:nvSpPr>
        <p:spPr>
          <a:xfrm>
            <a:off x="8222199" y="4279900"/>
            <a:ext cx="3722980"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0.01483 Volts/lbs</a:t>
            </a:r>
          </a:p>
          <a:p>
            <a:r>
              <a:t>67.4 lbs/Volt</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Let’s learn how to translate binary numbers into base 10 representations</a:t>
            </a:r>
          </a:p>
        </p:txBody>
      </p:sp>
      <p:graphicFrame>
        <p:nvGraphicFramePr>
          <p:cNvPr id="332" name="Table 332"/>
          <p:cNvGraphicFramePr/>
          <p:nvPr/>
        </p:nvGraphicFramePr>
        <p:xfrm>
          <a:off x="1019880" y="2613533"/>
          <a:ext cx="10965032" cy="5715000"/>
        </p:xfrm>
        <a:graphic>
          <a:graphicData uri="http://schemas.openxmlformats.org/drawingml/2006/table">
            <a:tbl>
              <a:tblPr firstRow="1" bandRow="1">
                <a:tableStyleId>{4C3C2611-4C71-4FC5-86AE-919BDF0F9419}</a:tableStyleId>
              </a:tblPr>
              <a:tblGrid>
                <a:gridCol w="1370629"/>
                <a:gridCol w="1370629"/>
                <a:gridCol w="1370629"/>
                <a:gridCol w="1370629"/>
                <a:gridCol w="1370629"/>
                <a:gridCol w="1370629"/>
                <a:gridCol w="1370629"/>
                <a:gridCol w="1370629"/>
              </a:tblGrid>
              <a:tr h="1143000">
                <a:tc>
                  <a:txBody>
                    <a:bodyPr/>
                    <a:lstStyle/>
                    <a:p>
                      <a:pPr defTabSz="914400">
                        <a:defRPr sz="2600">
                          <a:sym typeface="Helvetica"/>
                        </a:defRPr>
                      </a:pPr>
                      <a:r>
                        <a:t>A</a:t>
                      </a:r>
                      <a:r>
                        <a:rPr baseline="-5999"/>
                        <a:t>7</a:t>
                      </a:r>
                    </a:p>
                  </a:txBody>
                  <a:tcPr marL="50800" marR="50800" marT="50800" marB="50800" anchor="ctr" horzOverflow="overflow"/>
                </a:tc>
                <a:tc>
                  <a:txBody>
                    <a:bodyPr/>
                    <a:lstStyle/>
                    <a:p>
                      <a:pPr defTabSz="914400">
                        <a:defRPr sz="2600">
                          <a:sym typeface="Helvetica"/>
                        </a:defRPr>
                      </a:pPr>
                      <a:r>
                        <a:t>A</a:t>
                      </a:r>
                      <a:r>
                        <a:rPr baseline="-5999"/>
                        <a:t>6</a:t>
                      </a:r>
                    </a:p>
                  </a:txBody>
                  <a:tcPr marL="50800" marR="50800" marT="50800" marB="50800" anchor="ctr" horzOverflow="overflow"/>
                </a:tc>
                <a:tc>
                  <a:txBody>
                    <a:bodyPr/>
                    <a:lstStyle/>
                    <a:p>
                      <a:pPr defTabSz="914400">
                        <a:defRPr sz="2600">
                          <a:sym typeface="Helvetica"/>
                        </a:defRPr>
                      </a:pPr>
                      <a:r>
                        <a:t>A</a:t>
                      </a:r>
                      <a:r>
                        <a:rPr baseline="-5999"/>
                        <a:t>5</a:t>
                      </a:r>
                    </a:p>
                  </a:txBody>
                  <a:tcPr marL="50800" marR="50800" marT="50800" marB="50800" anchor="ctr" horzOverflow="overflow"/>
                </a:tc>
                <a:tc>
                  <a:txBody>
                    <a:bodyPr/>
                    <a:lstStyle/>
                    <a:p>
                      <a:pPr defTabSz="914400">
                        <a:defRPr sz="2600">
                          <a:sym typeface="Helvetica"/>
                        </a:defRPr>
                      </a:pPr>
                      <a:r>
                        <a:t>A</a:t>
                      </a:r>
                      <a:r>
                        <a:rPr baseline="-5999"/>
                        <a:t>4</a:t>
                      </a:r>
                    </a:p>
                  </a:txBody>
                  <a:tcPr marL="50800" marR="50800" marT="50800" marB="50800" anchor="ctr" horzOverflow="overflow"/>
                </a:tc>
                <a:tc>
                  <a:txBody>
                    <a:bodyPr/>
                    <a:lstStyle/>
                    <a:p>
                      <a:pPr defTabSz="914400">
                        <a:defRPr sz="2600">
                          <a:sym typeface="Helvetica"/>
                        </a:defRPr>
                      </a:pPr>
                      <a:r>
                        <a:t>A</a:t>
                      </a:r>
                      <a:r>
                        <a:rPr baseline="-5999"/>
                        <a:t>3</a:t>
                      </a:r>
                    </a:p>
                  </a:txBody>
                  <a:tcPr marL="50800" marR="50800" marT="50800" marB="50800" anchor="ctr" horzOverflow="overflow"/>
                </a:tc>
                <a:tc>
                  <a:txBody>
                    <a:bodyPr/>
                    <a:lstStyle/>
                    <a:p>
                      <a:pPr defTabSz="914400">
                        <a:defRPr sz="2600">
                          <a:sym typeface="Helvetica"/>
                        </a:defRPr>
                      </a:pPr>
                      <a:r>
                        <a:t>A</a:t>
                      </a:r>
                      <a:r>
                        <a:rPr baseline="-5999"/>
                        <a:t>2</a:t>
                      </a:r>
                    </a:p>
                  </a:txBody>
                  <a:tcPr marL="50800" marR="50800" marT="50800" marB="50800" anchor="ctr" horzOverflow="overflow"/>
                </a:tc>
                <a:tc>
                  <a:txBody>
                    <a:bodyPr/>
                    <a:lstStyle/>
                    <a:p>
                      <a:pPr defTabSz="914400">
                        <a:defRPr sz="2600">
                          <a:sym typeface="Helvetica"/>
                        </a:defRPr>
                      </a:pPr>
                      <a:r>
                        <a:t>A</a:t>
                      </a:r>
                      <a:r>
                        <a:rPr baseline="-5999"/>
                        <a:t>1</a:t>
                      </a:r>
                    </a:p>
                  </a:txBody>
                  <a:tcPr marL="50800" marR="50800" marT="50800" marB="50800" anchor="ctr" horzOverflow="overflow"/>
                </a:tc>
                <a:tc>
                  <a:txBody>
                    <a:bodyPr/>
                    <a:lstStyle/>
                    <a:p>
                      <a:pPr defTabSz="914400">
                        <a:defRPr sz="2600">
                          <a:sym typeface="Helvetica"/>
                        </a:defRPr>
                      </a:pPr>
                      <a:r>
                        <a:t>A</a:t>
                      </a:r>
                      <a:r>
                        <a:rPr baseline="-5999"/>
                        <a:t>0</a:t>
                      </a:r>
                    </a:p>
                  </a:txBody>
                  <a:tcPr marL="50800" marR="50800" marT="50800" marB="50800" anchor="ctr" horzOverflow="overflow"/>
                </a:tc>
              </a:tr>
              <a:tr h="1143000">
                <a:tc>
                  <a:txBody>
                    <a:bodyPr/>
                    <a:lstStyle/>
                    <a:p>
                      <a:pPr defTabSz="914400"/>
                      <a:r>
                        <a:rPr sz="2600"/>
                        <a:t>128</a:t>
                      </a:r>
                    </a:p>
                  </a:txBody>
                  <a:tcPr marL="50800" marR="50800" marT="50800" marB="50800" anchor="ctr" horzOverflow="overflow"/>
                </a:tc>
                <a:tc>
                  <a:txBody>
                    <a:bodyPr/>
                    <a:lstStyle/>
                    <a:p>
                      <a:pPr defTabSz="914400"/>
                      <a:r>
                        <a:rPr sz="2600"/>
                        <a:t>64</a:t>
                      </a:r>
                    </a:p>
                  </a:txBody>
                  <a:tcPr marL="50800" marR="50800" marT="50800" marB="50800" anchor="ctr" horzOverflow="overflow"/>
                </a:tc>
                <a:tc>
                  <a:txBody>
                    <a:bodyPr/>
                    <a:lstStyle/>
                    <a:p>
                      <a:pPr defTabSz="914400"/>
                      <a:r>
                        <a:rPr sz="2600"/>
                        <a:t>32</a:t>
                      </a:r>
                    </a:p>
                  </a:txBody>
                  <a:tcPr marL="50800" marR="50800" marT="50800" marB="50800" anchor="ctr" horzOverflow="overflow"/>
                </a:tc>
                <a:tc>
                  <a:txBody>
                    <a:bodyPr/>
                    <a:lstStyle/>
                    <a:p>
                      <a:pPr defTabSz="914400"/>
                      <a:r>
                        <a:rPr sz="2600"/>
                        <a:t>16</a:t>
                      </a:r>
                    </a:p>
                  </a:txBody>
                  <a:tcPr marL="50800" marR="50800" marT="50800" marB="50800" anchor="ctr" horzOverflow="overflow"/>
                </a:tc>
                <a:tc>
                  <a:txBody>
                    <a:bodyPr/>
                    <a:lstStyle/>
                    <a:p>
                      <a:pPr defTabSz="914400"/>
                      <a:r>
                        <a:rPr sz="2600"/>
                        <a:t>8</a:t>
                      </a:r>
                    </a:p>
                  </a:txBody>
                  <a:tcPr marL="50800" marR="50800" marT="50800" marB="50800" anchor="ctr" horzOverflow="overflow"/>
                </a:tc>
                <a:tc>
                  <a:txBody>
                    <a:bodyPr/>
                    <a:lstStyle/>
                    <a:p>
                      <a:pPr defTabSz="914400"/>
                      <a:r>
                        <a:rPr sz="2600"/>
                        <a:t>4</a:t>
                      </a:r>
                    </a:p>
                  </a:txBody>
                  <a:tcPr marL="50800" marR="50800" marT="50800" marB="50800" anchor="ctr" horzOverflow="overflow"/>
                </a:tc>
                <a:tc>
                  <a:txBody>
                    <a:bodyPr/>
                    <a:lstStyle/>
                    <a:p>
                      <a:pPr defTabSz="914400"/>
                      <a:r>
                        <a:rPr sz="2600"/>
                        <a:t>2</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r>
            </a:tbl>
          </a:graphicData>
        </a:graphic>
      </p:graphicFrame>
    </p:spTree>
    <p:extLst>
      <p:ext uri="{BB962C8B-B14F-4D97-AF65-F5344CB8AC3E}">
        <p14:creationId xmlns:p14="http://schemas.microsoft.com/office/powerpoint/2010/main" val="183216145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Let’s learn how to translate binary numbers into base 10 representations</a:t>
            </a:r>
          </a:p>
        </p:txBody>
      </p:sp>
      <p:graphicFrame>
        <p:nvGraphicFramePr>
          <p:cNvPr id="337" name="Table 337"/>
          <p:cNvGraphicFramePr/>
          <p:nvPr/>
        </p:nvGraphicFramePr>
        <p:xfrm>
          <a:off x="1019880" y="2613533"/>
          <a:ext cx="10965032" cy="5715000"/>
        </p:xfrm>
        <a:graphic>
          <a:graphicData uri="http://schemas.openxmlformats.org/drawingml/2006/table">
            <a:tbl>
              <a:tblPr firstRow="1" bandRow="1">
                <a:tableStyleId>{4C3C2611-4C71-4FC5-86AE-919BDF0F9419}</a:tableStyleId>
              </a:tblPr>
              <a:tblGrid>
                <a:gridCol w="1370629"/>
                <a:gridCol w="1370629"/>
                <a:gridCol w="1370629"/>
                <a:gridCol w="1370629"/>
                <a:gridCol w="1370629"/>
                <a:gridCol w="1370629"/>
                <a:gridCol w="1370629"/>
                <a:gridCol w="1370629"/>
              </a:tblGrid>
              <a:tr h="1143000">
                <a:tc>
                  <a:txBody>
                    <a:bodyPr/>
                    <a:lstStyle/>
                    <a:p>
                      <a:pPr defTabSz="914400">
                        <a:defRPr sz="2600">
                          <a:sym typeface="Helvetica"/>
                        </a:defRPr>
                      </a:pPr>
                      <a:r>
                        <a:t>A</a:t>
                      </a:r>
                      <a:r>
                        <a:rPr baseline="-5999"/>
                        <a:t>7</a:t>
                      </a:r>
                    </a:p>
                  </a:txBody>
                  <a:tcPr marL="50800" marR="50800" marT="50800" marB="50800" anchor="ctr" horzOverflow="overflow"/>
                </a:tc>
                <a:tc>
                  <a:txBody>
                    <a:bodyPr/>
                    <a:lstStyle/>
                    <a:p>
                      <a:pPr defTabSz="914400">
                        <a:defRPr sz="2600">
                          <a:sym typeface="Helvetica"/>
                        </a:defRPr>
                      </a:pPr>
                      <a:r>
                        <a:t>A</a:t>
                      </a:r>
                      <a:r>
                        <a:rPr baseline="-5999"/>
                        <a:t>6</a:t>
                      </a:r>
                    </a:p>
                  </a:txBody>
                  <a:tcPr marL="50800" marR="50800" marT="50800" marB="50800" anchor="ctr" horzOverflow="overflow"/>
                </a:tc>
                <a:tc>
                  <a:txBody>
                    <a:bodyPr/>
                    <a:lstStyle/>
                    <a:p>
                      <a:pPr defTabSz="914400">
                        <a:defRPr sz="2600">
                          <a:sym typeface="Helvetica"/>
                        </a:defRPr>
                      </a:pPr>
                      <a:r>
                        <a:t>A</a:t>
                      </a:r>
                      <a:r>
                        <a:rPr baseline="-5999"/>
                        <a:t>5</a:t>
                      </a:r>
                    </a:p>
                  </a:txBody>
                  <a:tcPr marL="50800" marR="50800" marT="50800" marB="50800" anchor="ctr" horzOverflow="overflow"/>
                </a:tc>
                <a:tc>
                  <a:txBody>
                    <a:bodyPr/>
                    <a:lstStyle/>
                    <a:p>
                      <a:pPr defTabSz="914400">
                        <a:defRPr sz="2600">
                          <a:sym typeface="Helvetica"/>
                        </a:defRPr>
                      </a:pPr>
                      <a:r>
                        <a:t>A</a:t>
                      </a:r>
                      <a:r>
                        <a:rPr baseline="-5999"/>
                        <a:t>4</a:t>
                      </a:r>
                    </a:p>
                  </a:txBody>
                  <a:tcPr marL="50800" marR="50800" marT="50800" marB="50800" anchor="ctr" horzOverflow="overflow"/>
                </a:tc>
                <a:tc>
                  <a:txBody>
                    <a:bodyPr/>
                    <a:lstStyle/>
                    <a:p>
                      <a:pPr defTabSz="914400">
                        <a:defRPr sz="2600">
                          <a:sym typeface="Helvetica"/>
                        </a:defRPr>
                      </a:pPr>
                      <a:r>
                        <a:t>A</a:t>
                      </a:r>
                      <a:r>
                        <a:rPr baseline="-5999"/>
                        <a:t>3</a:t>
                      </a:r>
                    </a:p>
                  </a:txBody>
                  <a:tcPr marL="50800" marR="50800" marT="50800" marB="50800" anchor="ctr" horzOverflow="overflow"/>
                </a:tc>
                <a:tc>
                  <a:txBody>
                    <a:bodyPr/>
                    <a:lstStyle/>
                    <a:p>
                      <a:pPr defTabSz="914400">
                        <a:defRPr sz="2600">
                          <a:sym typeface="Helvetica"/>
                        </a:defRPr>
                      </a:pPr>
                      <a:r>
                        <a:t>A</a:t>
                      </a:r>
                      <a:r>
                        <a:rPr baseline="-5999"/>
                        <a:t>2</a:t>
                      </a:r>
                    </a:p>
                  </a:txBody>
                  <a:tcPr marL="50800" marR="50800" marT="50800" marB="50800" anchor="ctr" horzOverflow="overflow"/>
                </a:tc>
                <a:tc>
                  <a:txBody>
                    <a:bodyPr/>
                    <a:lstStyle/>
                    <a:p>
                      <a:pPr defTabSz="914400">
                        <a:defRPr sz="2600">
                          <a:sym typeface="Helvetica"/>
                        </a:defRPr>
                      </a:pPr>
                      <a:r>
                        <a:t>A</a:t>
                      </a:r>
                      <a:r>
                        <a:rPr baseline="-5999"/>
                        <a:t>1</a:t>
                      </a:r>
                    </a:p>
                  </a:txBody>
                  <a:tcPr marL="50800" marR="50800" marT="50800" marB="50800" anchor="ctr" horzOverflow="overflow"/>
                </a:tc>
                <a:tc>
                  <a:txBody>
                    <a:bodyPr/>
                    <a:lstStyle/>
                    <a:p>
                      <a:pPr defTabSz="914400">
                        <a:defRPr sz="2600">
                          <a:sym typeface="Helvetica"/>
                        </a:defRPr>
                      </a:pPr>
                      <a:r>
                        <a:t>A</a:t>
                      </a:r>
                      <a:r>
                        <a:rPr baseline="-5999"/>
                        <a:t>0</a:t>
                      </a:r>
                    </a:p>
                  </a:txBody>
                  <a:tcPr marL="50800" marR="50800" marT="50800" marB="50800" anchor="ctr" horzOverflow="overflow"/>
                </a:tc>
              </a:tr>
              <a:tr h="1143000">
                <a:tc>
                  <a:txBody>
                    <a:bodyPr/>
                    <a:lstStyle/>
                    <a:p>
                      <a:pPr defTabSz="914400"/>
                      <a:r>
                        <a:rPr sz="2600"/>
                        <a:t>128</a:t>
                      </a:r>
                    </a:p>
                  </a:txBody>
                  <a:tcPr marL="50800" marR="50800" marT="50800" marB="50800" anchor="ctr" horzOverflow="overflow"/>
                </a:tc>
                <a:tc>
                  <a:txBody>
                    <a:bodyPr/>
                    <a:lstStyle/>
                    <a:p>
                      <a:pPr defTabSz="914400"/>
                      <a:r>
                        <a:rPr sz="2600"/>
                        <a:t>64</a:t>
                      </a:r>
                    </a:p>
                  </a:txBody>
                  <a:tcPr marL="50800" marR="50800" marT="50800" marB="50800" anchor="ctr" horzOverflow="overflow"/>
                </a:tc>
                <a:tc>
                  <a:txBody>
                    <a:bodyPr/>
                    <a:lstStyle/>
                    <a:p>
                      <a:pPr defTabSz="914400"/>
                      <a:r>
                        <a:rPr sz="2600"/>
                        <a:t>32</a:t>
                      </a:r>
                    </a:p>
                  </a:txBody>
                  <a:tcPr marL="50800" marR="50800" marT="50800" marB="50800" anchor="ctr" horzOverflow="overflow"/>
                </a:tc>
                <a:tc>
                  <a:txBody>
                    <a:bodyPr/>
                    <a:lstStyle/>
                    <a:p>
                      <a:pPr defTabSz="914400"/>
                      <a:r>
                        <a:rPr sz="2600"/>
                        <a:t>16</a:t>
                      </a:r>
                    </a:p>
                  </a:txBody>
                  <a:tcPr marL="50800" marR="50800" marT="50800" marB="50800" anchor="ctr" horzOverflow="overflow"/>
                </a:tc>
                <a:tc>
                  <a:txBody>
                    <a:bodyPr/>
                    <a:lstStyle/>
                    <a:p>
                      <a:pPr defTabSz="914400"/>
                      <a:r>
                        <a:rPr sz="2600"/>
                        <a:t>8</a:t>
                      </a:r>
                    </a:p>
                  </a:txBody>
                  <a:tcPr marL="50800" marR="50800" marT="50800" marB="50800" anchor="ctr" horzOverflow="overflow"/>
                </a:tc>
                <a:tc>
                  <a:txBody>
                    <a:bodyPr/>
                    <a:lstStyle/>
                    <a:p>
                      <a:pPr defTabSz="914400"/>
                      <a:r>
                        <a:rPr sz="2600"/>
                        <a:t>4</a:t>
                      </a:r>
                    </a:p>
                  </a:txBody>
                  <a:tcPr marL="50800" marR="50800" marT="50800" marB="50800" anchor="ctr" horzOverflow="overflow"/>
                </a:tc>
                <a:tc>
                  <a:txBody>
                    <a:bodyPr/>
                    <a:lstStyle/>
                    <a:p>
                      <a:pPr defTabSz="914400"/>
                      <a:r>
                        <a:rPr sz="2600"/>
                        <a:t>2</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r>
            </a:tbl>
          </a:graphicData>
        </a:graphic>
      </p:graphicFrame>
    </p:spTree>
    <p:extLst>
      <p:ext uri="{BB962C8B-B14F-4D97-AF65-F5344CB8AC3E}">
        <p14:creationId xmlns:p14="http://schemas.microsoft.com/office/powerpoint/2010/main" val="123467593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Let’s learn how to translate binary numbers into base 10 representations</a:t>
            </a:r>
          </a:p>
        </p:txBody>
      </p:sp>
      <p:graphicFrame>
        <p:nvGraphicFramePr>
          <p:cNvPr id="342" name="Table 342"/>
          <p:cNvGraphicFramePr/>
          <p:nvPr/>
        </p:nvGraphicFramePr>
        <p:xfrm>
          <a:off x="1019880" y="2613533"/>
          <a:ext cx="10965032" cy="5715000"/>
        </p:xfrm>
        <a:graphic>
          <a:graphicData uri="http://schemas.openxmlformats.org/drawingml/2006/table">
            <a:tbl>
              <a:tblPr firstRow="1" bandRow="1">
                <a:tableStyleId>{4C3C2611-4C71-4FC5-86AE-919BDF0F9419}</a:tableStyleId>
              </a:tblPr>
              <a:tblGrid>
                <a:gridCol w="1370629"/>
                <a:gridCol w="1370629"/>
                <a:gridCol w="1370629"/>
                <a:gridCol w="1370629"/>
                <a:gridCol w="1370629"/>
                <a:gridCol w="1370629"/>
                <a:gridCol w="1370629"/>
                <a:gridCol w="1370629"/>
              </a:tblGrid>
              <a:tr h="1143000">
                <a:tc>
                  <a:txBody>
                    <a:bodyPr/>
                    <a:lstStyle/>
                    <a:p>
                      <a:pPr defTabSz="914400">
                        <a:defRPr sz="2600">
                          <a:sym typeface="Helvetica"/>
                        </a:defRPr>
                      </a:pPr>
                      <a:r>
                        <a:t>A</a:t>
                      </a:r>
                      <a:r>
                        <a:rPr baseline="-5999"/>
                        <a:t>7</a:t>
                      </a:r>
                    </a:p>
                  </a:txBody>
                  <a:tcPr marL="50800" marR="50800" marT="50800" marB="50800" anchor="ctr" horzOverflow="overflow"/>
                </a:tc>
                <a:tc>
                  <a:txBody>
                    <a:bodyPr/>
                    <a:lstStyle/>
                    <a:p>
                      <a:pPr defTabSz="914400">
                        <a:defRPr sz="2600">
                          <a:sym typeface="Helvetica"/>
                        </a:defRPr>
                      </a:pPr>
                      <a:r>
                        <a:t>A</a:t>
                      </a:r>
                      <a:r>
                        <a:rPr baseline="-5999"/>
                        <a:t>6</a:t>
                      </a:r>
                    </a:p>
                  </a:txBody>
                  <a:tcPr marL="50800" marR="50800" marT="50800" marB="50800" anchor="ctr" horzOverflow="overflow"/>
                </a:tc>
                <a:tc>
                  <a:txBody>
                    <a:bodyPr/>
                    <a:lstStyle/>
                    <a:p>
                      <a:pPr defTabSz="914400">
                        <a:defRPr sz="2600">
                          <a:sym typeface="Helvetica"/>
                        </a:defRPr>
                      </a:pPr>
                      <a:r>
                        <a:t>A</a:t>
                      </a:r>
                      <a:r>
                        <a:rPr baseline="-5999"/>
                        <a:t>5</a:t>
                      </a:r>
                    </a:p>
                  </a:txBody>
                  <a:tcPr marL="50800" marR="50800" marT="50800" marB="50800" anchor="ctr" horzOverflow="overflow"/>
                </a:tc>
                <a:tc>
                  <a:txBody>
                    <a:bodyPr/>
                    <a:lstStyle/>
                    <a:p>
                      <a:pPr defTabSz="914400">
                        <a:defRPr sz="2600">
                          <a:sym typeface="Helvetica"/>
                        </a:defRPr>
                      </a:pPr>
                      <a:r>
                        <a:t>A</a:t>
                      </a:r>
                      <a:r>
                        <a:rPr baseline="-5999"/>
                        <a:t>4</a:t>
                      </a:r>
                    </a:p>
                  </a:txBody>
                  <a:tcPr marL="50800" marR="50800" marT="50800" marB="50800" anchor="ctr" horzOverflow="overflow"/>
                </a:tc>
                <a:tc>
                  <a:txBody>
                    <a:bodyPr/>
                    <a:lstStyle/>
                    <a:p>
                      <a:pPr defTabSz="914400">
                        <a:defRPr sz="2600">
                          <a:sym typeface="Helvetica"/>
                        </a:defRPr>
                      </a:pPr>
                      <a:r>
                        <a:t>A</a:t>
                      </a:r>
                      <a:r>
                        <a:rPr baseline="-5999"/>
                        <a:t>3</a:t>
                      </a:r>
                    </a:p>
                  </a:txBody>
                  <a:tcPr marL="50800" marR="50800" marT="50800" marB="50800" anchor="ctr" horzOverflow="overflow"/>
                </a:tc>
                <a:tc>
                  <a:txBody>
                    <a:bodyPr/>
                    <a:lstStyle/>
                    <a:p>
                      <a:pPr defTabSz="914400">
                        <a:defRPr sz="2600">
                          <a:sym typeface="Helvetica"/>
                        </a:defRPr>
                      </a:pPr>
                      <a:r>
                        <a:t>A</a:t>
                      </a:r>
                      <a:r>
                        <a:rPr baseline="-5999"/>
                        <a:t>2</a:t>
                      </a:r>
                    </a:p>
                  </a:txBody>
                  <a:tcPr marL="50800" marR="50800" marT="50800" marB="50800" anchor="ctr" horzOverflow="overflow"/>
                </a:tc>
                <a:tc>
                  <a:txBody>
                    <a:bodyPr/>
                    <a:lstStyle/>
                    <a:p>
                      <a:pPr defTabSz="914400">
                        <a:defRPr sz="2600">
                          <a:sym typeface="Helvetica"/>
                        </a:defRPr>
                      </a:pPr>
                      <a:r>
                        <a:t>A</a:t>
                      </a:r>
                      <a:r>
                        <a:rPr baseline="-5999"/>
                        <a:t>1</a:t>
                      </a:r>
                    </a:p>
                  </a:txBody>
                  <a:tcPr marL="50800" marR="50800" marT="50800" marB="50800" anchor="ctr" horzOverflow="overflow"/>
                </a:tc>
                <a:tc>
                  <a:txBody>
                    <a:bodyPr/>
                    <a:lstStyle/>
                    <a:p>
                      <a:pPr defTabSz="914400">
                        <a:defRPr sz="2600">
                          <a:sym typeface="Helvetica"/>
                        </a:defRPr>
                      </a:pPr>
                      <a:r>
                        <a:t>A</a:t>
                      </a:r>
                      <a:r>
                        <a:rPr baseline="-5999"/>
                        <a:t>0</a:t>
                      </a:r>
                    </a:p>
                  </a:txBody>
                  <a:tcPr marL="50800" marR="50800" marT="50800" marB="50800" anchor="ctr" horzOverflow="overflow"/>
                </a:tc>
              </a:tr>
              <a:tr h="1143000">
                <a:tc>
                  <a:txBody>
                    <a:bodyPr/>
                    <a:lstStyle/>
                    <a:p>
                      <a:pPr defTabSz="914400"/>
                      <a:r>
                        <a:rPr sz="2600"/>
                        <a:t>128</a:t>
                      </a:r>
                    </a:p>
                  </a:txBody>
                  <a:tcPr marL="50800" marR="50800" marT="50800" marB="50800" anchor="ctr" horzOverflow="overflow"/>
                </a:tc>
                <a:tc>
                  <a:txBody>
                    <a:bodyPr/>
                    <a:lstStyle/>
                    <a:p>
                      <a:pPr defTabSz="914400"/>
                      <a:r>
                        <a:rPr sz="2600"/>
                        <a:t>64</a:t>
                      </a:r>
                    </a:p>
                  </a:txBody>
                  <a:tcPr marL="50800" marR="50800" marT="50800" marB="50800" anchor="ctr" horzOverflow="overflow"/>
                </a:tc>
                <a:tc>
                  <a:txBody>
                    <a:bodyPr/>
                    <a:lstStyle/>
                    <a:p>
                      <a:pPr defTabSz="914400"/>
                      <a:r>
                        <a:rPr sz="2600"/>
                        <a:t>32</a:t>
                      </a:r>
                    </a:p>
                  </a:txBody>
                  <a:tcPr marL="50800" marR="50800" marT="50800" marB="50800" anchor="ctr" horzOverflow="overflow"/>
                </a:tc>
                <a:tc>
                  <a:txBody>
                    <a:bodyPr/>
                    <a:lstStyle/>
                    <a:p>
                      <a:pPr defTabSz="914400"/>
                      <a:r>
                        <a:rPr sz="2600"/>
                        <a:t>16</a:t>
                      </a:r>
                    </a:p>
                  </a:txBody>
                  <a:tcPr marL="50800" marR="50800" marT="50800" marB="50800" anchor="ctr" horzOverflow="overflow"/>
                </a:tc>
                <a:tc>
                  <a:txBody>
                    <a:bodyPr/>
                    <a:lstStyle/>
                    <a:p>
                      <a:pPr defTabSz="914400"/>
                      <a:r>
                        <a:rPr sz="2600"/>
                        <a:t>8</a:t>
                      </a:r>
                    </a:p>
                  </a:txBody>
                  <a:tcPr marL="50800" marR="50800" marT="50800" marB="50800" anchor="ctr" horzOverflow="overflow"/>
                </a:tc>
                <a:tc>
                  <a:txBody>
                    <a:bodyPr/>
                    <a:lstStyle/>
                    <a:p>
                      <a:pPr defTabSz="914400"/>
                      <a:r>
                        <a:rPr sz="2600"/>
                        <a:t>4</a:t>
                      </a:r>
                    </a:p>
                  </a:txBody>
                  <a:tcPr marL="50800" marR="50800" marT="50800" marB="50800" anchor="ctr" horzOverflow="overflow"/>
                </a:tc>
                <a:tc>
                  <a:txBody>
                    <a:bodyPr/>
                    <a:lstStyle/>
                    <a:p>
                      <a:pPr defTabSz="914400"/>
                      <a:r>
                        <a:rPr sz="2600"/>
                        <a:t>2</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r>
                        <a:rPr sz="2600"/>
                        <a:t>0</a:t>
                      </a:r>
                    </a:p>
                  </a:txBody>
                  <a:tcPr marL="50800" marR="50800" marT="50800" marB="50800" anchor="ctr" horzOverflow="overflow"/>
                </a:tc>
                <a:tc>
                  <a:txBody>
                    <a:bodyPr/>
                    <a:lstStyle/>
                    <a:p>
                      <a:pPr defTabSz="914400"/>
                      <a:r>
                        <a:rPr sz="2600"/>
                        <a:t>64</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16</a:t>
                      </a:r>
                    </a:p>
                  </a:txBody>
                  <a:tcPr marL="50800" marR="50800" marT="50800" marB="50800" anchor="ctr" horzOverflow="overflow"/>
                </a:tc>
                <a:tc>
                  <a:txBody>
                    <a:bodyPr/>
                    <a:lstStyle/>
                    <a:p>
                      <a:pPr defTabSz="914400"/>
                      <a:r>
                        <a:rPr sz="2600"/>
                        <a:t>8</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2</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r>
            </a:tbl>
          </a:graphicData>
        </a:graphic>
      </p:graphicFrame>
    </p:spTree>
    <p:extLst>
      <p:ext uri="{BB962C8B-B14F-4D97-AF65-F5344CB8AC3E}">
        <p14:creationId xmlns:p14="http://schemas.microsoft.com/office/powerpoint/2010/main" val="205752353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Let’s learn how to translate binary numbers into base 10 representations</a:t>
            </a:r>
          </a:p>
        </p:txBody>
      </p:sp>
      <p:graphicFrame>
        <p:nvGraphicFramePr>
          <p:cNvPr id="347" name="Table 347"/>
          <p:cNvGraphicFramePr/>
          <p:nvPr/>
        </p:nvGraphicFramePr>
        <p:xfrm>
          <a:off x="1019880" y="2613533"/>
          <a:ext cx="10965032" cy="5715000"/>
        </p:xfrm>
        <a:graphic>
          <a:graphicData uri="http://schemas.openxmlformats.org/drawingml/2006/table">
            <a:tbl>
              <a:tblPr firstRow="1" bandRow="1">
                <a:tableStyleId>{4C3C2611-4C71-4FC5-86AE-919BDF0F9419}</a:tableStyleId>
              </a:tblPr>
              <a:tblGrid>
                <a:gridCol w="1370629"/>
                <a:gridCol w="1370629"/>
                <a:gridCol w="1370629"/>
                <a:gridCol w="1370629"/>
                <a:gridCol w="1370629"/>
                <a:gridCol w="1370629"/>
                <a:gridCol w="1370629"/>
                <a:gridCol w="1370629"/>
              </a:tblGrid>
              <a:tr h="1143000">
                <a:tc>
                  <a:txBody>
                    <a:bodyPr/>
                    <a:lstStyle/>
                    <a:p>
                      <a:pPr defTabSz="914400">
                        <a:defRPr sz="2600">
                          <a:sym typeface="Helvetica"/>
                        </a:defRPr>
                      </a:pPr>
                      <a:r>
                        <a:t>A</a:t>
                      </a:r>
                      <a:r>
                        <a:rPr baseline="-5999"/>
                        <a:t>7</a:t>
                      </a:r>
                    </a:p>
                  </a:txBody>
                  <a:tcPr marL="50800" marR="50800" marT="50800" marB="50800" anchor="ctr" horzOverflow="overflow"/>
                </a:tc>
                <a:tc>
                  <a:txBody>
                    <a:bodyPr/>
                    <a:lstStyle/>
                    <a:p>
                      <a:pPr defTabSz="914400">
                        <a:defRPr sz="2600">
                          <a:sym typeface="Helvetica"/>
                        </a:defRPr>
                      </a:pPr>
                      <a:r>
                        <a:t>A</a:t>
                      </a:r>
                      <a:r>
                        <a:rPr baseline="-5999"/>
                        <a:t>6</a:t>
                      </a:r>
                    </a:p>
                  </a:txBody>
                  <a:tcPr marL="50800" marR="50800" marT="50800" marB="50800" anchor="ctr" horzOverflow="overflow"/>
                </a:tc>
                <a:tc>
                  <a:txBody>
                    <a:bodyPr/>
                    <a:lstStyle/>
                    <a:p>
                      <a:pPr defTabSz="914400">
                        <a:defRPr sz="2600">
                          <a:sym typeface="Helvetica"/>
                        </a:defRPr>
                      </a:pPr>
                      <a:r>
                        <a:t>A</a:t>
                      </a:r>
                      <a:r>
                        <a:rPr baseline="-5999"/>
                        <a:t>5</a:t>
                      </a:r>
                    </a:p>
                  </a:txBody>
                  <a:tcPr marL="50800" marR="50800" marT="50800" marB="50800" anchor="ctr" horzOverflow="overflow"/>
                </a:tc>
                <a:tc>
                  <a:txBody>
                    <a:bodyPr/>
                    <a:lstStyle/>
                    <a:p>
                      <a:pPr defTabSz="914400">
                        <a:defRPr sz="2600">
                          <a:sym typeface="Helvetica"/>
                        </a:defRPr>
                      </a:pPr>
                      <a:r>
                        <a:t>A</a:t>
                      </a:r>
                      <a:r>
                        <a:rPr baseline="-5999"/>
                        <a:t>4</a:t>
                      </a:r>
                    </a:p>
                  </a:txBody>
                  <a:tcPr marL="50800" marR="50800" marT="50800" marB="50800" anchor="ctr" horzOverflow="overflow"/>
                </a:tc>
                <a:tc>
                  <a:txBody>
                    <a:bodyPr/>
                    <a:lstStyle/>
                    <a:p>
                      <a:pPr defTabSz="914400">
                        <a:defRPr sz="2600">
                          <a:sym typeface="Helvetica"/>
                        </a:defRPr>
                      </a:pPr>
                      <a:r>
                        <a:t>A</a:t>
                      </a:r>
                      <a:r>
                        <a:rPr baseline="-5999"/>
                        <a:t>3</a:t>
                      </a:r>
                    </a:p>
                  </a:txBody>
                  <a:tcPr marL="50800" marR="50800" marT="50800" marB="50800" anchor="ctr" horzOverflow="overflow"/>
                </a:tc>
                <a:tc>
                  <a:txBody>
                    <a:bodyPr/>
                    <a:lstStyle/>
                    <a:p>
                      <a:pPr defTabSz="914400">
                        <a:defRPr sz="2600">
                          <a:sym typeface="Helvetica"/>
                        </a:defRPr>
                      </a:pPr>
                      <a:r>
                        <a:t>A</a:t>
                      </a:r>
                      <a:r>
                        <a:rPr baseline="-5999"/>
                        <a:t>2</a:t>
                      </a:r>
                    </a:p>
                  </a:txBody>
                  <a:tcPr marL="50800" marR="50800" marT="50800" marB="50800" anchor="ctr" horzOverflow="overflow"/>
                </a:tc>
                <a:tc>
                  <a:txBody>
                    <a:bodyPr/>
                    <a:lstStyle/>
                    <a:p>
                      <a:pPr defTabSz="914400">
                        <a:defRPr sz="2600">
                          <a:sym typeface="Helvetica"/>
                        </a:defRPr>
                      </a:pPr>
                      <a:r>
                        <a:t>A</a:t>
                      </a:r>
                      <a:r>
                        <a:rPr baseline="-5999"/>
                        <a:t>1</a:t>
                      </a:r>
                    </a:p>
                  </a:txBody>
                  <a:tcPr marL="50800" marR="50800" marT="50800" marB="50800" anchor="ctr" horzOverflow="overflow"/>
                </a:tc>
                <a:tc>
                  <a:txBody>
                    <a:bodyPr/>
                    <a:lstStyle/>
                    <a:p>
                      <a:pPr defTabSz="914400">
                        <a:defRPr sz="2600">
                          <a:sym typeface="Helvetica"/>
                        </a:defRPr>
                      </a:pPr>
                      <a:r>
                        <a:t>A</a:t>
                      </a:r>
                      <a:r>
                        <a:rPr baseline="-5999"/>
                        <a:t>0</a:t>
                      </a:r>
                    </a:p>
                  </a:txBody>
                  <a:tcPr marL="50800" marR="50800" marT="50800" marB="50800" anchor="ctr" horzOverflow="overflow"/>
                </a:tc>
              </a:tr>
              <a:tr h="1143000">
                <a:tc>
                  <a:txBody>
                    <a:bodyPr/>
                    <a:lstStyle/>
                    <a:p>
                      <a:pPr defTabSz="914400"/>
                      <a:r>
                        <a:rPr sz="2600"/>
                        <a:t>128</a:t>
                      </a:r>
                    </a:p>
                  </a:txBody>
                  <a:tcPr marL="50800" marR="50800" marT="50800" marB="50800" anchor="ctr" horzOverflow="overflow"/>
                </a:tc>
                <a:tc>
                  <a:txBody>
                    <a:bodyPr/>
                    <a:lstStyle/>
                    <a:p>
                      <a:pPr defTabSz="914400"/>
                      <a:r>
                        <a:rPr sz="2600"/>
                        <a:t>64</a:t>
                      </a:r>
                    </a:p>
                  </a:txBody>
                  <a:tcPr marL="50800" marR="50800" marT="50800" marB="50800" anchor="ctr" horzOverflow="overflow"/>
                </a:tc>
                <a:tc>
                  <a:txBody>
                    <a:bodyPr/>
                    <a:lstStyle/>
                    <a:p>
                      <a:pPr defTabSz="914400"/>
                      <a:r>
                        <a:rPr sz="2600"/>
                        <a:t>32</a:t>
                      </a:r>
                    </a:p>
                  </a:txBody>
                  <a:tcPr marL="50800" marR="50800" marT="50800" marB="50800" anchor="ctr" horzOverflow="overflow"/>
                </a:tc>
                <a:tc>
                  <a:txBody>
                    <a:bodyPr/>
                    <a:lstStyle/>
                    <a:p>
                      <a:pPr defTabSz="914400"/>
                      <a:r>
                        <a:rPr sz="2600"/>
                        <a:t>16</a:t>
                      </a:r>
                    </a:p>
                  </a:txBody>
                  <a:tcPr marL="50800" marR="50800" marT="50800" marB="50800" anchor="ctr" horzOverflow="overflow"/>
                </a:tc>
                <a:tc>
                  <a:txBody>
                    <a:bodyPr/>
                    <a:lstStyle/>
                    <a:p>
                      <a:pPr defTabSz="914400"/>
                      <a:r>
                        <a:rPr sz="2600"/>
                        <a:t>8</a:t>
                      </a:r>
                    </a:p>
                  </a:txBody>
                  <a:tcPr marL="50800" marR="50800" marT="50800" marB="50800" anchor="ctr" horzOverflow="overflow"/>
                </a:tc>
                <a:tc>
                  <a:txBody>
                    <a:bodyPr/>
                    <a:lstStyle/>
                    <a:p>
                      <a:pPr defTabSz="914400"/>
                      <a:r>
                        <a:rPr sz="2600"/>
                        <a:t>4</a:t>
                      </a:r>
                    </a:p>
                  </a:txBody>
                  <a:tcPr marL="50800" marR="50800" marT="50800" marB="50800" anchor="ctr" horzOverflow="overflow"/>
                </a:tc>
                <a:tc>
                  <a:txBody>
                    <a:bodyPr/>
                    <a:lstStyle/>
                    <a:p>
                      <a:pPr defTabSz="914400"/>
                      <a:r>
                        <a:rPr sz="2600"/>
                        <a:t>2</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r>
                        <a:rPr sz="2600"/>
                        <a:t>0</a:t>
                      </a:r>
                    </a:p>
                  </a:txBody>
                  <a:tcPr marL="50800" marR="50800" marT="50800" marB="50800" anchor="ctr" horzOverflow="overflow"/>
                </a:tc>
                <a:tc>
                  <a:txBody>
                    <a:bodyPr/>
                    <a:lstStyle/>
                    <a:p>
                      <a:pPr defTabSz="914400"/>
                      <a:r>
                        <a:rPr sz="2600"/>
                        <a:t>64</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16</a:t>
                      </a:r>
                    </a:p>
                  </a:txBody>
                  <a:tcPr marL="50800" marR="50800" marT="50800" marB="50800" anchor="ctr" horzOverflow="overflow"/>
                </a:tc>
                <a:tc>
                  <a:txBody>
                    <a:bodyPr/>
                    <a:lstStyle/>
                    <a:p>
                      <a:pPr defTabSz="914400"/>
                      <a:r>
                        <a:rPr sz="2600"/>
                        <a:t>8</a:t>
                      </a:r>
                    </a:p>
                  </a:txBody>
                  <a:tcPr marL="50800" marR="50800" marT="50800" marB="50800" anchor="ctr" horzOverflow="overflow"/>
                </a:tc>
                <a:tc>
                  <a:txBody>
                    <a:bodyPr/>
                    <a:lstStyle/>
                    <a:p>
                      <a:pPr defTabSz="914400"/>
                      <a:r>
                        <a:rPr sz="2600"/>
                        <a:t>0</a:t>
                      </a:r>
                    </a:p>
                  </a:txBody>
                  <a:tcPr marL="50800" marR="50800" marT="50800" marB="50800" anchor="ctr" horzOverflow="overflow"/>
                </a:tc>
                <a:tc>
                  <a:txBody>
                    <a:bodyPr/>
                    <a:lstStyle/>
                    <a:p>
                      <a:pPr defTabSz="914400"/>
                      <a:r>
                        <a:rPr sz="2600"/>
                        <a:t>2</a:t>
                      </a:r>
                    </a:p>
                  </a:txBody>
                  <a:tcPr marL="50800" marR="50800" marT="50800" marB="50800" anchor="ctr" horzOverflow="overflow"/>
                </a:tc>
                <a:tc>
                  <a:txBody>
                    <a:bodyPr/>
                    <a:lstStyle/>
                    <a:p>
                      <a:pPr defTabSz="914400"/>
                      <a:r>
                        <a:rPr sz="2600"/>
                        <a:t>1</a:t>
                      </a:r>
                    </a:p>
                  </a:txBody>
                  <a:tcPr marL="50800" marR="50800" marT="50800" marB="50800" anchor="ctr" horzOverflow="overflow"/>
                </a:tc>
              </a:tr>
              <a:tr h="1143000">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r>
                        <a:rPr sz="2600"/>
                        <a:t>91</a:t>
                      </a:r>
                    </a:p>
                  </a:txBody>
                  <a:tcPr marL="50800" marR="50800" marT="50800" marB="50800" anchor="ctr" horzOverflow="overflow"/>
                </a:tc>
              </a:tr>
            </a:tbl>
          </a:graphicData>
        </a:graphic>
      </p:graphicFrame>
    </p:spTree>
    <p:extLst>
      <p:ext uri="{BB962C8B-B14F-4D97-AF65-F5344CB8AC3E}">
        <p14:creationId xmlns:p14="http://schemas.microsoft.com/office/powerpoint/2010/main" val="181764839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The most significant bit can be first or last, we just have to agree and know what was done</a:t>
            </a:r>
          </a:p>
        </p:txBody>
      </p:sp>
      <p:pic>
        <p:nvPicPr>
          <p:cNvPr id="352" name="pasted-image.tiff"/>
          <p:cNvPicPr>
            <a:picLocks noChangeAspect="1"/>
          </p:cNvPicPr>
          <p:nvPr/>
        </p:nvPicPr>
        <p:blipFill>
          <a:blip r:embed="rId3">
            <a:extLst/>
          </a:blip>
          <a:stretch>
            <a:fillRect/>
          </a:stretch>
        </p:blipFill>
        <p:spPr>
          <a:xfrm>
            <a:off x="1377475" y="2885577"/>
            <a:ext cx="10249850" cy="4516626"/>
          </a:xfrm>
          <a:prstGeom prst="rect">
            <a:avLst/>
          </a:prstGeom>
          <a:ln w="12700">
            <a:miter lim="400000"/>
          </a:ln>
        </p:spPr>
      </p:pic>
      <p:sp>
        <p:nvSpPr>
          <p:cNvPr id="353" name="Shape 353"/>
          <p:cNvSpPr/>
          <p:nvPr/>
        </p:nvSpPr>
        <p:spPr>
          <a:xfrm>
            <a:off x="10366025" y="9346575"/>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4"/>
              </a:rPr>
              <a:t>users.cis.fiu.edu</a:t>
            </a:r>
          </a:p>
        </p:txBody>
      </p:sp>
    </p:spTree>
    <p:extLst>
      <p:ext uri="{BB962C8B-B14F-4D97-AF65-F5344CB8AC3E}">
        <p14:creationId xmlns:p14="http://schemas.microsoft.com/office/powerpoint/2010/main" val="163928535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p:nvPr/>
        </p:nvSpPr>
        <p:spPr>
          <a:xfrm>
            <a:off x="141337" y="383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Endianness gets its name from Swift’s Gulliver’s Travels</a:t>
            </a:r>
          </a:p>
        </p:txBody>
      </p:sp>
      <p:sp>
        <p:nvSpPr>
          <p:cNvPr id="358" name="Shape 358"/>
          <p:cNvSpPr/>
          <p:nvPr/>
        </p:nvSpPr>
        <p:spPr>
          <a:xfrm>
            <a:off x="9772742" y="9346575"/>
            <a:ext cx="3677893"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3"/>
              </a:rPr>
              <a:t>flickeringtubelight.com</a:t>
            </a:r>
          </a:p>
        </p:txBody>
      </p:sp>
      <p:pic>
        <p:nvPicPr>
          <p:cNvPr id="359" name="pasted-image.tiff"/>
          <p:cNvPicPr>
            <a:picLocks noChangeAspect="1"/>
          </p:cNvPicPr>
          <p:nvPr/>
        </p:nvPicPr>
        <p:blipFill>
          <a:blip r:embed="rId4">
            <a:extLst/>
          </a:blip>
          <a:stretch>
            <a:fillRect/>
          </a:stretch>
        </p:blipFill>
        <p:spPr>
          <a:xfrm>
            <a:off x="1930400" y="2272085"/>
            <a:ext cx="9144000" cy="4572001"/>
          </a:xfrm>
          <a:prstGeom prst="rect">
            <a:avLst/>
          </a:prstGeom>
          <a:ln w="12700">
            <a:miter lim="400000"/>
          </a:ln>
        </p:spPr>
      </p:pic>
    </p:spTree>
    <p:extLst>
      <p:ext uri="{BB962C8B-B14F-4D97-AF65-F5344CB8AC3E}">
        <p14:creationId xmlns:p14="http://schemas.microsoft.com/office/powerpoint/2010/main" val="159979207"/>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nvSpPr>
        <p:spPr>
          <a:xfrm>
            <a:off x="141337" y="378672"/>
            <a:ext cx="12722126" cy="656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rPr lang="en-US" dirty="0" smtClean="0"/>
              <a:t>T</a:t>
            </a:r>
            <a:r>
              <a:rPr dirty="0" smtClean="0"/>
              <a:t>ransducers</a:t>
            </a:r>
            <a:r>
              <a:rPr lang="en-US" dirty="0" smtClean="0"/>
              <a:t>, servo control and offsets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794" y="1035262"/>
            <a:ext cx="10305211" cy="8562915"/>
          </a:xfrm>
          <a:prstGeom prst="rect">
            <a:avLst/>
          </a:prstGeom>
        </p:spPr>
      </p:pic>
    </p:spTree>
    <p:extLst>
      <p:ext uri="{BB962C8B-B14F-4D97-AF65-F5344CB8AC3E}">
        <p14:creationId xmlns:p14="http://schemas.microsoft.com/office/powerpoint/2010/main" val="1321897913"/>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p:nvPr/>
        </p:nvSpPr>
        <p:spPr>
          <a:xfrm>
            <a:off x="141337" y="-16934"/>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We’ve explored base 10 and base 2, but what if we want more than 0-9? Base 16!</a:t>
            </a:r>
          </a:p>
        </p:txBody>
      </p:sp>
      <p:sp>
        <p:nvSpPr>
          <p:cNvPr id="364" name="Shape 364"/>
          <p:cNvSpPr/>
          <p:nvPr/>
        </p:nvSpPr>
        <p:spPr>
          <a:xfrm>
            <a:off x="141337" y="2158999"/>
            <a:ext cx="12722126"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700" b="1">
                <a:latin typeface="Helvetica"/>
                <a:ea typeface="Helvetica"/>
                <a:cs typeface="Helvetica"/>
                <a:sym typeface="Helvetica"/>
              </a:defRPr>
            </a:lvl1pPr>
          </a:lstStyle>
          <a:p>
            <a:r>
              <a:t>0, 1, 2, 3, 4, 5, 6, 7, 8, 9, A, B, C, D, E, F</a:t>
            </a:r>
          </a:p>
        </p:txBody>
      </p:sp>
      <p:sp>
        <p:nvSpPr>
          <p:cNvPr id="365" name="Shape 365"/>
          <p:cNvSpPr/>
          <p:nvPr/>
        </p:nvSpPr>
        <p:spPr>
          <a:xfrm>
            <a:off x="10757035" y="9346575"/>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3"/>
              </a:rPr>
              <a:t>sparkfun.com</a:t>
            </a:r>
          </a:p>
        </p:txBody>
      </p:sp>
    </p:spTree>
    <p:extLst>
      <p:ext uri="{BB962C8B-B14F-4D97-AF65-F5344CB8AC3E}">
        <p14:creationId xmlns:p14="http://schemas.microsoft.com/office/powerpoint/2010/main" val="8091232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Counting is a bit strange since we’re used to base 10</a:t>
            </a:r>
          </a:p>
        </p:txBody>
      </p:sp>
      <p:sp>
        <p:nvSpPr>
          <p:cNvPr id="370" name="Shape 370"/>
          <p:cNvSpPr/>
          <p:nvPr/>
        </p:nvSpPr>
        <p:spPr>
          <a:xfrm>
            <a:off x="10757035" y="9346575"/>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3"/>
              </a:rPr>
              <a:t>sparkfun.com</a:t>
            </a:r>
          </a:p>
        </p:txBody>
      </p:sp>
      <p:pic>
        <p:nvPicPr>
          <p:cNvPr id="371" name="Screenshot 2016-09-19 10.52.19.png"/>
          <p:cNvPicPr>
            <a:picLocks noChangeAspect="1"/>
          </p:cNvPicPr>
          <p:nvPr/>
        </p:nvPicPr>
        <p:blipFill>
          <a:blip r:embed="rId4">
            <a:extLst/>
          </a:blip>
          <a:stretch>
            <a:fillRect/>
          </a:stretch>
        </p:blipFill>
        <p:spPr>
          <a:xfrm>
            <a:off x="1765300" y="1873250"/>
            <a:ext cx="9474200" cy="6007100"/>
          </a:xfrm>
          <a:prstGeom prst="rect">
            <a:avLst/>
          </a:prstGeom>
          <a:ln w="12700">
            <a:miter lim="400000"/>
          </a:ln>
        </p:spPr>
      </p:pic>
    </p:spTree>
    <p:extLst>
      <p:ext uri="{BB962C8B-B14F-4D97-AF65-F5344CB8AC3E}">
        <p14:creationId xmlns:p14="http://schemas.microsoft.com/office/powerpoint/2010/main" val="849456058"/>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Counting is a bit strange since we’re used to base 10</a:t>
            </a:r>
          </a:p>
        </p:txBody>
      </p:sp>
      <p:sp>
        <p:nvSpPr>
          <p:cNvPr id="376" name="Shape 376"/>
          <p:cNvSpPr/>
          <p:nvPr/>
        </p:nvSpPr>
        <p:spPr>
          <a:xfrm>
            <a:off x="10757035" y="9346575"/>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3"/>
              </a:rPr>
              <a:t>sparkfun.com</a:t>
            </a:r>
          </a:p>
        </p:txBody>
      </p:sp>
      <p:pic>
        <p:nvPicPr>
          <p:cNvPr id="377" name="Screenshot 2016-09-19 10.52.25.png"/>
          <p:cNvPicPr>
            <a:picLocks noChangeAspect="1"/>
          </p:cNvPicPr>
          <p:nvPr/>
        </p:nvPicPr>
        <p:blipFill>
          <a:blip r:embed="rId4">
            <a:extLst/>
          </a:blip>
          <a:stretch>
            <a:fillRect/>
          </a:stretch>
        </p:blipFill>
        <p:spPr>
          <a:xfrm>
            <a:off x="1803400" y="1885950"/>
            <a:ext cx="9398000" cy="5981700"/>
          </a:xfrm>
          <a:prstGeom prst="rect">
            <a:avLst/>
          </a:prstGeom>
          <a:ln w="12700">
            <a:miter lim="400000"/>
          </a:ln>
        </p:spPr>
      </p:pic>
    </p:spTree>
    <p:extLst>
      <p:ext uri="{BB962C8B-B14F-4D97-AF65-F5344CB8AC3E}">
        <p14:creationId xmlns:p14="http://schemas.microsoft.com/office/powerpoint/2010/main" val="21348846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Let’s convert the decimal number 48879 to hex</a:t>
            </a:r>
          </a:p>
        </p:txBody>
      </p:sp>
      <p:grpSp>
        <p:nvGrpSpPr>
          <p:cNvPr id="384" name="Group 384"/>
          <p:cNvGrpSpPr/>
          <p:nvPr/>
        </p:nvGrpSpPr>
        <p:grpSpPr>
          <a:xfrm>
            <a:off x="2179980" y="2578791"/>
            <a:ext cx="10965407" cy="647701"/>
            <a:chOff x="0" y="0"/>
            <a:chExt cx="10965406" cy="647700"/>
          </a:xfrm>
        </p:grpSpPr>
        <p:sp>
          <p:nvSpPr>
            <p:cNvPr id="382" name="Shape 382"/>
            <p:cNvSpPr/>
            <p:nvPr/>
          </p:nvSpPr>
          <p:spPr>
            <a:xfrm>
              <a:off x="0" y="0"/>
              <a:ext cx="47460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48879/16 = 3054 R 15            </a:t>
              </a:r>
            </a:p>
          </p:txBody>
        </p:sp>
        <p:sp>
          <p:nvSpPr>
            <p:cNvPr id="383" name="Shape 383"/>
            <p:cNvSpPr/>
            <p:nvPr/>
          </p:nvSpPr>
          <p:spPr>
            <a:xfrm>
              <a:off x="6219402" y="0"/>
              <a:ext cx="474600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&gt;  F</a:t>
              </a:r>
            </a:p>
          </p:txBody>
        </p:sp>
      </p:grpSp>
      <p:grpSp>
        <p:nvGrpSpPr>
          <p:cNvPr id="387" name="Group 387"/>
          <p:cNvGrpSpPr/>
          <p:nvPr/>
        </p:nvGrpSpPr>
        <p:grpSpPr>
          <a:xfrm>
            <a:off x="2179980" y="3764093"/>
            <a:ext cx="10965407" cy="647701"/>
            <a:chOff x="0" y="0"/>
            <a:chExt cx="10965406" cy="647700"/>
          </a:xfrm>
        </p:grpSpPr>
        <p:sp>
          <p:nvSpPr>
            <p:cNvPr id="385" name="Shape 385"/>
            <p:cNvSpPr/>
            <p:nvPr/>
          </p:nvSpPr>
          <p:spPr>
            <a:xfrm>
              <a:off x="0" y="0"/>
              <a:ext cx="47460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3054/16 = 190 R 14            </a:t>
              </a:r>
            </a:p>
          </p:txBody>
        </p:sp>
        <p:sp>
          <p:nvSpPr>
            <p:cNvPr id="386" name="Shape 386"/>
            <p:cNvSpPr/>
            <p:nvPr/>
          </p:nvSpPr>
          <p:spPr>
            <a:xfrm>
              <a:off x="6219402" y="0"/>
              <a:ext cx="474600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&gt;  EF</a:t>
              </a:r>
            </a:p>
          </p:txBody>
        </p:sp>
      </p:grpSp>
      <p:grpSp>
        <p:nvGrpSpPr>
          <p:cNvPr id="390" name="Group 390"/>
          <p:cNvGrpSpPr/>
          <p:nvPr/>
        </p:nvGrpSpPr>
        <p:grpSpPr>
          <a:xfrm>
            <a:off x="2179980" y="4949396"/>
            <a:ext cx="10965407" cy="647701"/>
            <a:chOff x="0" y="0"/>
            <a:chExt cx="10965406" cy="647700"/>
          </a:xfrm>
        </p:grpSpPr>
        <p:sp>
          <p:nvSpPr>
            <p:cNvPr id="388" name="Shape 388"/>
            <p:cNvSpPr/>
            <p:nvPr/>
          </p:nvSpPr>
          <p:spPr>
            <a:xfrm>
              <a:off x="0" y="0"/>
              <a:ext cx="47460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190/16 = 11 R 14            </a:t>
              </a:r>
            </a:p>
          </p:txBody>
        </p:sp>
        <p:sp>
          <p:nvSpPr>
            <p:cNvPr id="389" name="Shape 389"/>
            <p:cNvSpPr/>
            <p:nvPr/>
          </p:nvSpPr>
          <p:spPr>
            <a:xfrm>
              <a:off x="6219402" y="0"/>
              <a:ext cx="474600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&gt;  EEF</a:t>
              </a:r>
            </a:p>
          </p:txBody>
        </p:sp>
      </p:grpSp>
      <p:grpSp>
        <p:nvGrpSpPr>
          <p:cNvPr id="393" name="Group 393"/>
          <p:cNvGrpSpPr/>
          <p:nvPr/>
        </p:nvGrpSpPr>
        <p:grpSpPr>
          <a:xfrm>
            <a:off x="2179980" y="6134699"/>
            <a:ext cx="10965407" cy="647701"/>
            <a:chOff x="0" y="0"/>
            <a:chExt cx="10965406" cy="647700"/>
          </a:xfrm>
        </p:grpSpPr>
        <p:sp>
          <p:nvSpPr>
            <p:cNvPr id="391" name="Shape 391"/>
            <p:cNvSpPr/>
            <p:nvPr/>
          </p:nvSpPr>
          <p:spPr>
            <a:xfrm>
              <a:off x="0" y="0"/>
              <a:ext cx="47460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11/16 = 0 R 11            </a:t>
              </a:r>
            </a:p>
          </p:txBody>
        </p:sp>
        <p:sp>
          <p:nvSpPr>
            <p:cNvPr id="392" name="Shape 392"/>
            <p:cNvSpPr/>
            <p:nvPr/>
          </p:nvSpPr>
          <p:spPr>
            <a:xfrm>
              <a:off x="6219402" y="0"/>
              <a:ext cx="4746005"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a:latin typeface="Helvetica"/>
                  <a:ea typeface="Helvetica"/>
                  <a:cs typeface="Helvetica"/>
                  <a:sym typeface="Helvetica"/>
                </a:defRPr>
              </a:lvl1pPr>
            </a:lstStyle>
            <a:p>
              <a:r>
                <a:t>&gt;  BEEF</a:t>
              </a:r>
            </a:p>
          </p:txBody>
        </p:sp>
      </p:grpSp>
    </p:spTree>
    <p:extLst>
      <p:ext uri="{BB962C8B-B14F-4D97-AF65-F5344CB8AC3E}">
        <p14:creationId xmlns:p14="http://schemas.microsoft.com/office/powerpoint/2010/main" val="139314113"/>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advAuto="0"/>
      <p:bldP spid="387" grpId="0" animBg="1" advAuto="0"/>
      <p:bldP spid="390" grpId="0" animBg="1" advAuto="0"/>
      <p:bldP spid="39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p:nvPr/>
        </p:nvSpPr>
        <p:spPr>
          <a:xfrm>
            <a:off x="141337" y="383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Converting to binary is a powers of 16 problem</a:t>
            </a:r>
          </a:p>
        </p:txBody>
      </p:sp>
      <p:graphicFrame>
        <p:nvGraphicFramePr>
          <p:cNvPr id="398" name="Table 398"/>
          <p:cNvGraphicFramePr/>
          <p:nvPr/>
        </p:nvGraphicFramePr>
        <p:xfrm>
          <a:off x="707275" y="2463144"/>
          <a:ext cx="10965040" cy="5715001"/>
        </p:xfrm>
        <a:graphic>
          <a:graphicData uri="http://schemas.openxmlformats.org/drawingml/2006/table">
            <a:tbl>
              <a:tblPr firstRow="1" bandRow="1">
                <a:tableStyleId>{4C3C2611-4C71-4FC5-86AE-919BDF0F9419}</a:tableStyleId>
              </a:tblPr>
              <a:tblGrid>
                <a:gridCol w="1765300"/>
                <a:gridCol w="1574800"/>
                <a:gridCol w="1397000"/>
                <a:gridCol w="1370629"/>
                <a:gridCol w="1370629"/>
                <a:gridCol w="1370629"/>
                <a:gridCol w="1370629"/>
                <a:gridCol w="1370629"/>
              </a:tblGrid>
              <a:tr h="1905000">
                <a:tc>
                  <a:txBody>
                    <a:bodyPr/>
                    <a:lstStyle/>
                    <a:p>
                      <a:pPr defTabSz="914400">
                        <a:defRPr sz="2600">
                          <a:sym typeface="Helvetica"/>
                        </a:defRPr>
                      </a:pPr>
                      <a:r>
                        <a:t>A</a:t>
                      </a:r>
                      <a:r>
                        <a:rPr baseline="-5999"/>
                        <a:t>7</a:t>
                      </a:r>
                    </a:p>
                  </a:txBody>
                  <a:tcPr marL="50800" marR="50800" marT="50800" marB="50800" anchor="ctr" horzOverflow="overflow"/>
                </a:tc>
                <a:tc>
                  <a:txBody>
                    <a:bodyPr/>
                    <a:lstStyle/>
                    <a:p>
                      <a:pPr defTabSz="914400">
                        <a:defRPr sz="2600">
                          <a:sym typeface="Helvetica"/>
                        </a:defRPr>
                      </a:pPr>
                      <a:r>
                        <a:t>A</a:t>
                      </a:r>
                      <a:r>
                        <a:rPr baseline="-5999"/>
                        <a:t>6</a:t>
                      </a:r>
                    </a:p>
                  </a:txBody>
                  <a:tcPr marL="50800" marR="50800" marT="50800" marB="50800" anchor="ctr" horzOverflow="overflow"/>
                </a:tc>
                <a:tc>
                  <a:txBody>
                    <a:bodyPr/>
                    <a:lstStyle/>
                    <a:p>
                      <a:pPr defTabSz="914400">
                        <a:defRPr sz="2600">
                          <a:sym typeface="Helvetica"/>
                        </a:defRPr>
                      </a:pPr>
                      <a:r>
                        <a:t>A</a:t>
                      </a:r>
                      <a:r>
                        <a:rPr baseline="-5999"/>
                        <a:t>5</a:t>
                      </a:r>
                    </a:p>
                  </a:txBody>
                  <a:tcPr marL="50800" marR="50800" marT="50800" marB="50800" anchor="ctr" horzOverflow="overflow"/>
                </a:tc>
                <a:tc>
                  <a:txBody>
                    <a:bodyPr/>
                    <a:lstStyle/>
                    <a:p>
                      <a:pPr defTabSz="914400">
                        <a:defRPr sz="2600">
                          <a:sym typeface="Helvetica"/>
                        </a:defRPr>
                      </a:pPr>
                      <a:r>
                        <a:t>A</a:t>
                      </a:r>
                      <a:r>
                        <a:rPr baseline="-5999"/>
                        <a:t>4</a:t>
                      </a:r>
                    </a:p>
                  </a:txBody>
                  <a:tcPr marL="50800" marR="50800" marT="50800" marB="50800" anchor="ctr" horzOverflow="overflow"/>
                </a:tc>
                <a:tc>
                  <a:txBody>
                    <a:bodyPr/>
                    <a:lstStyle/>
                    <a:p>
                      <a:pPr defTabSz="914400">
                        <a:defRPr sz="2600">
                          <a:sym typeface="Helvetica"/>
                        </a:defRPr>
                      </a:pPr>
                      <a:r>
                        <a:t>A</a:t>
                      </a:r>
                      <a:r>
                        <a:rPr baseline="-5999"/>
                        <a:t>3</a:t>
                      </a:r>
                    </a:p>
                  </a:txBody>
                  <a:tcPr marL="50800" marR="50800" marT="50800" marB="50800" anchor="ctr" horzOverflow="overflow"/>
                </a:tc>
                <a:tc>
                  <a:txBody>
                    <a:bodyPr/>
                    <a:lstStyle/>
                    <a:p>
                      <a:pPr defTabSz="914400">
                        <a:defRPr sz="2600">
                          <a:sym typeface="Helvetica"/>
                        </a:defRPr>
                      </a:pPr>
                      <a:r>
                        <a:t>A</a:t>
                      </a:r>
                      <a:r>
                        <a:rPr baseline="-5999"/>
                        <a:t>2</a:t>
                      </a:r>
                    </a:p>
                  </a:txBody>
                  <a:tcPr marL="50800" marR="50800" marT="50800" marB="50800" anchor="ctr" horzOverflow="overflow"/>
                </a:tc>
                <a:tc>
                  <a:txBody>
                    <a:bodyPr/>
                    <a:lstStyle/>
                    <a:p>
                      <a:pPr defTabSz="914400">
                        <a:defRPr sz="2600">
                          <a:sym typeface="Helvetica"/>
                        </a:defRPr>
                      </a:pPr>
                      <a:r>
                        <a:t>A</a:t>
                      </a:r>
                      <a:r>
                        <a:rPr baseline="-5999"/>
                        <a:t>1</a:t>
                      </a:r>
                    </a:p>
                  </a:txBody>
                  <a:tcPr marL="50800" marR="50800" marT="50800" marB="50800" anchor="ctr" horzOverflow="overflow"/>
                </a:tc>
                <a:tc>
                  <a:txBody>
                    <a:bodyPr/>
                    <a:lstStyle/>
                    <a:p>
                      <a:pPr defTabSz="914400">
                        <a:defRPr sz="2600">
                          <a:sym typeface="Helvetica"/>
                        </a:defRPr>
                      </a:pPr>
                      <a:r>
                        <a:t>A</a:t>
                      </a:r>
                      <a:r>
                        <a:rPr baseline="-5999"/>
                        <a:t>0</a:t>
                      </a:r>
                    </a:p>
                  </a:txBody>
                  <a:tcPr marL="50800" marR="50800" marT="50800" marB="50800" anchor="ctr" horzOverflow="overflow"/>
                </a:tc>
              </a:tr>
              <a:tr h="1905000">
                <a:tc>
                  <a:txBody>
                    <a:bodyPr/>
                    <a:lstStyle/>
                    <a:p>
                      <a:pPr defTabSz="914400">
                        <a:defRPr sz="2600"/>
                      </a:pPr>
                      <a:r>
                        <a:t>16</a:t>
                      </a:r>
                      <a:r>
                        <a:rPr baseline="31999"/>
                        <a:t>7</a:t>
                      </a:r>
                    </a:p>
                  </a:txBody>
                  <a:tcPr marL="50800" marR="50800" marT="50800" marB="50800" anchor="ctr" horzOverflow="overflow">
                    <a:lnR w="12700">
                      <a:solidFill>
                        <a:srgbClr val="3797C6"/>
                      </a:solidFill>
                      <a:miter lim="400000"/>
                    </a:lnR>
                  </a:tcPr>
                </a:tc>
                <a:tc>
                  <a:txBody>
                    <a:bodyPr/>
                    <a:lstStyle/>
                    <a:p>
                      <a:pPr defTabSz="914400">
                        <a:defRPr sz="2600"/>
                      </a:pPr>
                      <a:r>
                        <a:t>16</a:t>
                      </a:r>
                      <a:r>
                        <a:rPr baseline="31999"/>
                        <a:t>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sz="2600"/>
                      </a:pPr>
                      <a:r>
                        <a:t>16</a:t>
                      </a:r>
                      <a:r>
                        <a:rPr baseline="31999"/>
                        <a:t>5</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sz="2600"/>
                      </a:pPr>
                      <a:r>
                        <a:t>16</a:t>
                      </a:r>
                      <a:r>
                        <a:rPr baseline="31999"/>
                        <a:t>4</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sz="2600"/>
                      </a:pPr>
                      <a:r>
                        <a:t>16</a:t>
                      </a:r>
                      <a:r>
                        <a:rPr baseline="31999"/>
                        <a:t>3</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sz="2600"/>
                      </a:pPr>
                      <a:r>
                        <a:t>16</a:t>
                      </a:r>
                      <a:r>
                        <a:rPr baseline="31999"/>
                        <a:t>2</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sz="2600"/>
                      </a:pPr>
                      <a:r>
                        <a:t>16</a:t>
                      </a:r>
                      <a:r>
                        <a:rPr baseline="31999"/>
                        <a:t>1</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sz="2600"/>
                      </a:pPr>
                      <a:r>
                        <a:t>16</a:t>
                      </a:r>
                      <a:r>
                        <a:rPr baseline="31999"/>
                        <a:t>0</a:t>
                      </a:r>
                    </a:p>
                  </a:txBody>
                  <a:tcPr marL="50800" marR="50800" marT="50800" marB="50800" anchor="ctr" horzOverflow="overflow">
                    <a:lnL w="12700">
                      <a:solidFill>
                        <a:srgbClr val="3797C6"/>
                      </a:solidFill>
                      <a:miter lim="400000"/>
                    </a:lnL>
                  </a:tcPr>
                </a:tc>
              </a:tr>
              <a:tr h="1905000">
                <a:tc>
                  <a:txBody>
                    <a:bodyPr/>
                    <a:lstStyle/>
                    <a:p>
                      <a:pPr defTabSz="914400"/>
                      <a:r>
                        <a:rPr sz="2600"/>
                        <a:t>268435456</a:t>
                      </a:r>
                    </a:p>
                  </a:txBody>
                  <a:tcPr marL="50800" marR="50800" marT="50800" marB="50800" anchor="ctr" horzOverflow="overflow">
                    <a:lnR w="12700">
                      <a:solidFill>
                        <a:srgbClr val="3797C6"/>
                      </a:solidFill>
                      <a:miter lim="400000"/>
                    </a:lnR>
                  </a:tcPr>
                </a:tc>
                <a:tc>
                  <a:txBody>
                    <a:bodyPr/>
                    <a:lstStyle/>
                    <a:p>
                      <a:pPr defTabSz="914400"/>
                      <a:r>
                        <a:rPr sz="2600"/>
                        <a:t>16777216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r>
                        <a:rPr sz="2600"/>
                        <a:t>1048576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r>
                        <a:rPr sz="2600"/>
                        <a:t>65536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r>
                        <a:rPr sz="2600"/>
                        <a:t>4096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r>
                        <a:rPr sz="2600"/>
                        <a:t>256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r>
                        <a:rPr sz="2600"/>
                        <a:t>16</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r>
                        <a:rPr sz="2600"/>
                        <a:t>1</a:t>
                      </a:r>
                    </a:p>
                  </a:txBody>
                  <a:tcPr marL="50800" marR="50800" marT="50800" marB="50800" anchor="ctr" horzOverflow="overflow">
                    <a:lnL w="12700">
                      <a:solidFill>
                        <a:srgbClr val="3797C6"/>
                      </a:solidFill>
                      <a:miter lim="400000"/>
                    </a:lnL>
                  </a:tcPr>
                </a:tc>
              </a:tr>
            </a:tbl>
          </a:graphicData>
        </a:graphic>
      </p:graphicFrame>
    </p:spTree>
    <p:extLst>
      <p:ext uri="{BB962C8B-B14F-4D97-AF65-F5344CB8AC3E}">
        <p14:creationId xmlns:p14="http://schemas.microsoft.com/office/powerpoint/2010/main" val="60375884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Converting from binary is done by grouping into bunches of 4</a:t>
            </a:r>
          </a:p>
        </p:txBody>
      </p:sp>
      <p:sp>
        <p:nvSpPr>
          <p:cNvPr id="403" name="Shape 403"/>
          <p:cNvSpPr/>
          <p:nvPr/>
        </p:nvSpPr>
        <p:spPr>
          <a:xfrm>
            <a:off x="842328" y="3908474"/>
            <a:ext cx="127221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6000">
                <a:latin typeface="Helvetica"/>
                <a:ea typeface="Helvetica"/>
                <a:cs typeface="Helvetica"/>
                <a:sym typeface="Helvetica"/>
              </a:defRPr>
            </a:lvl1pPr>
          </a:lstStyle>
          <a:p>
            <a:r>
              <a:t>Binary: 1011 | 1110 | 1110 | 1111</a:t>
            </a:r>
          </a:p>
        </p:txBody>
      </p:sp>
      <p:sp>
        <p:nvSpPr>
          <p:cNvPr id="404" name="Shape 404"/>
          <p:cNvSpPr/>
          <p:nvPr/>
        </p:nvSpPr>
        <p:spPr>
          <a:xfrm>
            <a:off x="842328" y="2721321"/>
            <a:ext cx="127221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6000">
                <a:latin typeface="Helvetica"/>
                <a:ea typeface="Helvetica"/>
                <a:cs typeface="Helvetica"/>
                <a:sym typeface="Helvetica"/>
              </a:defRPr>
            </a:lvl1pPr>
          </a:lstStyle>
          <a:p>
            <a:r>
              <a:t>Binary: 1011111011101111</a:t>
            </a:r>
          </a:p>
        </p:txBody>
      </p:sp>
      <p:sp>
        <p:nvSpPr>
          <p:cNvPr id="405" name="Shape 405"/>
          <p:cNvSpPr/>
          <p:nvPr/>
        </p:nvSpPr>
        <p:spPr>
          <a:xfrm>
            <a:off x="842328" y="5095628"/>
            <a:ext cx="127221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6000">
                <a:latin typeface="Helvetica"/>
                <a:ea typeface="Helvetica"/>
                <a:cs typeface="Helvetica"/>
                <a:sym typeface="Helvetica"/>
              </a:defRPr>
            </a:lvl1pPr>
          </a:lstStyle>
          <a:p>
            <a:r>
              <a:t>Decimal: 11 | 14 | 14 | 15</a:t>
            </a:r>
          </a:p>
        </p:txBody>
      </p:sp>
      <p:sp>
        <p:nvSpPr>
          <p:cNvPr id="406" name="Shape 406"/>
          <p:cNvSpPr/>
          <p:nvPr/>
        </p:nvSpPr>
        <p:spPr>
          <a:xfrm>
            <a:off x="842328" y="6282781"/>
            <a:ext cx="12722127" cy="101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6000">
                <a:latin typeface="Helvetica"/>
                <a:ea typeface="Helvetica"/>
                <a:cs typeface="Helvetica"/>
                <a:sym typeface="Helvetica"/>
              </a:defRPr>
            </a:lvl1pPr>
          </a:lstStyle>
          <a:p>
            <a:r>
              <a:t>HEX: B | E | E | F</a:t>
            </a:r>
          </a:p>
        </p:txBody>
      </p:sp>
    </p:spTree>
    <p:extLst>
      <p:ext uri="{BB962C8B-B14F-4D97-AF65-F5344CB8AC3E}">
        <p14:creationId xmlns:p14="http://schemas.microsoft.com/office/powerpoint/2010/main" val="65766326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advAuto="0"/>
      <p:bldP spid="405" grpId="0" animBg="1" advAuto="0"/>
      <p:bldP spid="40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You’ll see all of these formats written in a variety of ways</a:t>
            </a:r>
          </a:p>
        </p:txBody>
      </p:sp>
      <p:sp>
        <p:nvSpPr>
          <p:cNvPr id="411" name="Shape 411"/>
          <p:cNvSpPr/>
          <p:nvPr/>
        </p:nvSpPr>
        <p:spPr>
          <a:xfrm>
            <a:off x="3608046" y="2108199"/>
            <a:ext cx="2020825" cy="553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000" b="1" u="sng">
                <a:latin typeface="Helvetica"/>
                <a:ea typeface="Helvetica"/>
                <a:cs typeface="Helvetica"/>
                <a:sym typeface="Helvetica"/>
              </a:defRPr>
            </a:pPr>
            <a:r>
              <a:rPr sz="7000" b="1" u="sng">
                <a:latin typeface="Helvetica"/>
                <a:ea typeface="Helvetica"/>
                <a:cs typeface="Helvetica"/>
                <a:sym typeface="Helvetica"/>
              </a:rPr>
              <a:t>Hex</a:t>
            </a:r>
          </a:p>
          <a:p>
            <a:r>
              <a:t>0xBEEF</a:t>
            </a:r>
          </a:p>
          <a:p>
            <a:r>
              <a:t>#FF7454</a:t>
            </a:r>
          </a:p>
          <a:p>
            <a:r>
              <a:t>%20</a:t>
            </a:r>
          </a:p>
          <a:p>
            <a:r>
              <a:t>\x1B</a:t>
            </a:r>
          </a:p>
          <a:p>
            <a:r>
              <a:t>&amp;#BD</a:t>
            </a:r>
          </a:p>
          <a:p>
            <a:r>
              <a:t>0hBEEF</a:t>
            </a:r>
          </a:p>
          <a:p>
            <a:r>
              <a:t>BEEF</a:t>
            </a:r>
            <a:r>
              <a:rPr baseline="-5999"/>
              <a:t>16</a:t>
            </a:r>
          </a:p>
          <a:p>
            <a:r>
              <a:t>BEEF</a:t>
            </a:r>
            <a:r>
              <a:rPr baseline="-5999"/>
              <a:t>hex</a:t>
            </a:r>
          </a:p>
        </p:txBody>
      </p:sp>
      <p:sp>
        <p:nvSpPr>
          <p:cNvPr id="412" name="Shape 412"/>
          <p:cNvSpPr/>
          <p:nvPr/>
        </p:nvSpPr>
        <p:spPr>
          <a:xfrm>
            <a:off x="6846592" y="2108199"/>
            <a:ext cx="3128132" cy="280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000" b="1" u="sng">
                <a:latin typeface="Helvetica"/>
                <a:ea typeface="Helvetica"/>
                <a:cs typeface="Helvetica"/>
                <a:sym typeface="Helvetica"/>
              </a:defRPr>
            </a:pPr>
            <a:r>
              <a:rPr sz="7000" b="1" u="sng">
                <a:latin typeface="Helvetica"/>
                <a:ea typeface="Helvetica"/>
                <a:cs typeface="Helvetica"/>
                <a:sym typeface="Helvetica"/>
              </a:rPr>
              <a:t>Binary</a:t>
            </a:r>
          </a:p>
          <a:p>
            <a:r>
              <a:t>0b01110100</a:t>
            </a:r>
          </a:p>
          <a:p>
            <a:r>
              <a:t>%01110100</a:t>
            </a:r>
          </a:p>
          <a:p>
            <a:r>
              <a:t>%0111_0100</a:t>
            </a:r>
          </a:p>
        </p:txBody>
      </p:sp>
    </p:spTree>
    <p:extLst>
      <p:ext uri="{BB962C8B-B14F-4D97-AF65-F5344CB8AC3E}">
        <p14:creationId xmlns:p14="http://schemas.microsoft.com/office/powerpoint/2010/main" val="1774894448"/>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Two’s complement lets us represent negative numbers</a:t>
            </a:r>
          </a:p>
        </p:txBody>
      </p:sp>
      <p:graphicFrame>
        <p:nvGraphicFramePr>
          <p:cNvPr id="417" name="Table 417"/>
          <p:cNvGraphicFramePr/>
          <p:nvPr/>
        </p:nvGraphicFramePr>
        <p:xfrm>
          <a:off x="2330860" y="2116274"/>
          <a:ext cx="8343080" cy="5521052"/>
        </p:xfrm>
        <a:graphic>
          <a:graphicData uri="http://schemas.openxmlformats.org/drawingml/2006/table">
            <a:tbl>
              <a:tblPr firstRow="1">
                <a:tableStyleId>{4C3C2611-4C71-4FC5-86AE-919BDF0F9419}</a:tableStyleId>
              </a:tblPr>
              <a:tblGrid>
                <a:gridCol w="4171539"/>
                <a:gridCol w="4171539"/>
              </a:tblGrid>
              <a:tr h="1840350">
                <a:tc gridSpan="2">
                  <a:txBody>
                    <a:bodyPr/>
                    <a:lstStyle/>
                    <a:p>
                      <a:pPr defTabSz="914400">
                        <a:defRPr b="0">
                          <a:solidFill>
                            <a:srgbClr val="000000"/>
                          </a:solidFill>
                        </a:defRPr>
                      </a:pPr>
                      <a:r>
                        <a:rPr sz="7900" b="1">
                          <a:solidFill>
                            <a:srgbClr val="FFFFFF"/>
                          </a:solidFill>
                          <a:sym typeface="Helvetica"/>
                        </a:rPr>
                        <a:t>8-bit</a:t>
                      </a:r>
                    </a:p>
                  </a:txBody>
                  <a:tcPr marL="50800" marR="50800" marT="50800" marB="50800" anchor="ctr" horzOverflow="overflow"/>
                </a:tc>
                <a:tc hMerge="1">
                  <a:txBody>
                    <a:bodyPr/>
                    <a:lstStyle/>
                    <a:p>
                      <a:endParaRPr lang="en-US"/>
                    </a:p>
                  </a:txBody>
                  <a:tcPr/>
                </a:tc>
              </a:tr>
              <a:tr h="1840350">
                <a:tc>
                  <a:txBody>
                    <a:bodyPr/>
                    <a:lstStyle/>
                    <a:p>
                      <a:pPr defTabSz="914400"/>
                      <a:r>
                        <a:rPr sz="4500"/>
                        <a:t>uint8_t</a:t>
                      </a:r>
                    </a:p>
                  </a:txBody>
                  <a:tcPr marL="50800" marR="50800" marT="50800" marB="50800" anchor="ctr" horzOverflow="overflow"/>
                </a:tc>
                <a:tc>
                  <a:txBody>
                    <a:bodyPr/>
                    <a:lstStyle/>
                    <a:p>
                      <a:pPr defTabSz="914400"/>
                      <a:r>
                        <a:rPr sz="4500"/>
                        <a:t>0 to 255</a:t>
                      </a:r>
                    </a:p>
                  </a:txBody>
                  <a:tcPr marL="50800" marR="50800" marT="50800" marB="50800" anchor="ctr" horzOverflow="overflow"/>
                </a:tc>
              </a:tr>
              <a:tr h="1840350">
                <a:tc>
                  <a:txBody>
                    <a:bodyPr/>
                    <a:lstStyle/>
                    <a:p>
                      <a:pPr defTabSz="914400"/>
                      <a:r>
                        <a:rPr sz="4500"/>
                        <a:t>int8_t</a:t>
                      </a:r>
                    </a:p>
                  </a:txBody>
                  <a:tcPr marL="50800" marR="50800" marT="50800" marB="50800" anchor="ctr" horzOverflow="overflow"/>
                </a:tc>
                <a:tc>
                  <a:txBody>
                    <a:bodyPr/>
                    <a:lstStyle/>
                    <a:p>
                      <a:pPr defTabSz="914400"/>
                      <a:r>
                        <a:rPr sz="4500"/>
                        <a:t>-128 to 127</a:t>
                      </a:r>
                    </a:p>
                  </a:txBody>
                  <a:tcPr marL="50800" marR="50800" marT="50800" marB="50800" anchor="ctr" horzOverflow="overflow"/>
                </a:tc>
              </a:tr>
            </a:tbl>
          </a:graphicData>
        </a:graphic>
      </p:graphicFrame>
    </p:spTree>
    <p:extLst>
      <p:ext uri="{BB962C8B-B14F-4D97-AF65-F5344CB8AC3E}">
        <p14:creationId xmlns:p14="http://schemas.microsoft.com/office/powerpoint/2010/main" val="188442976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Converting to two’s compliment is “simple”</a:t>
            </a:r>
          </a:p>
        </p:txBody>
      </p:sp>
      <p:sp>
        <p:nvSpPr>
          <p:cNvPr id="422" name="Shape 422"/>
          <p:cNvSpPr/>
          <p:nvPr/>
        </p:nvSpPr>
        <p:spPr>
          <a:xfrm>
            <a:off x="1792200" y="3683000"/>
            <a:ext cx="9420400"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4999" indent="-634999" algn="l">
              <a:buSzPct val="100000"/>
              <a:buFontTx/>
              <a:buAutoNum type="arabicPeriod"/>
              <a:defRPr sz="5000">
                <a:latin typeface="Helvetica"/>
                <a:ea typeface="Helvetica"/>
                <a:cs typeface="Helvetica"/>
                <a:sym typeface="Helvetica"/>
              </a:defRPr>
            </a:pPr>
            <a:r>
              <a:rPr sz="5000">
                <a:latin typeface="Helvetica"/>
                <a:ea typeface="Helvetica"/>
                <a:cs typeface="Helvetica"/>
                <a:sym typeface="Helvetica"/>
              </a:rPr>
              <a:t>Write out the number in binary</a:t>
            </a:r>
          </a:p>
          <a:p>
            <a:pPr marL="634999" indent="-634999" algn="l">
              <a:buSzPct val="100000"/>
              <a:buFontTx/>
              <a:buAutoNum type="arabicPeriod"/>
              <a:defRPr sz="5000">
                <a:latin typeface="Helvetica"/>
                <a:ea typeface="Helvetica"/>
                <a:cs typeface="Helvetica"/>
                <a:sym typeface="Helvetica"/>
              </a:defRPr>
            </a:pPr>
            <a:r>
              <a:rPr sz="5000">
                <a:latin typeface="Helvetica"/>
                <a:ea typeface="Helvetica"/>
                <a:cs typeface="Helvetica"/>
                <a:sym typeface="Helvetica"/>
              </a:rPr>
              <a:t>Invert all of the digits</a:t>
            </a:r>
          </a:p>
          <a:p>
            <a:pPr marL="634999" indent="-634999" algn="l">
              <a:buSzPct val="100000"/>
              <a:buFontTx/>
              <a:buAutoNum type="arabicPeriod"/>
              <a:defRPr sz="5000">
                <a:latin typeface="Helvetica"/>
                <a:ea typeface="Helvetica"/>
                <a:cs typeface="Helvetica"/>
                <a:sym typeface="Helvetica"/>
              </a:defRPr>
            </a:pPr>
            <a:r>
              <a:rPr sz="5000">
                <a:latin typeface="Helvetica"/>
                <a:ea typeface="Helvetica"/>
                <a:cs typeface="Helvetica"/>
                <a:sym typeface="Helvetica"/>
              </a:rPr>
              <a:t>Add one to the result</a:t>
            </a:r>
          </a:p>
        </p:txBody>
      </p:sp>
    </p:spTree>
    <p:extLst>
      <p:ext uri="{BB962C8B-B14F-4D97-AF65-F5344CB8AC3E}">
        <p14:creationId xmlns:p14="http://schemas.microsoft.com/office/powerpoint/2010/main" val="155777970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Write the number -42 </a:t>
            </a:r>
          </a:p>
        </p:txBody>
      </p:sp>
      <p:sp>
        <p:nvSpPr>
          <p:cNvPr id="427" name="Shape 427"/>
          <p:cNvSpPr/>
          <p:nvPr/>
        </p:nvSpPr>
        <p:spPr>
          <a:xfrm>
            <a:off x="3526420" y="1261368"/>
            <a:ext cx="5951960"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Write out the number in binary</a:t>
            </a:r>
          </a:p>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Invert all of the digits</a:t>
            </a:r>
          </a:p>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Add one to the result</a:t>
            </a:r>
          </a:p>
        </p:txBody>
      </p:sp>
      <p:sp>
        <p:nvSpPr>
          <p:cNvPr id="428" name="Shape 428"/>
          <p:cNvSpPr/>
          <p:nvPr/>
        </p:nvSpPr>
        <p:spPr>
          <a:xfrm>
            <a:off x="3411059" y="1726507"/>
            <a:ext cx="4574700" cy="1000264"/>
          </a:xfrm>
          <a:prstGeom prst="rect">
            <a:avLst/>
          </a:prstGeom>
          <a:solidFill>
            <a:srgbClr val="FFFFFF">
              <a:alpha val="86787"/>
            </a:srgbClr>
          </a:solid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429" name="Shape 429"/>
          <p:cNvSpPr/>
          <p:nvPr/>
        </p:nvSpPr>
        <p:spPr>
          <a:xfrm>
            <a:off x="3318774" y="4171135"/>
            <a:ext cx="6367252"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000">
                <a:latin typeface="Helvetica"/>
                <a:ea typeface="Helvetica"/>
                <a:cs typeface="Helvetica"/>
                <a:sym typeface="Helvetica"/>
              </a:defRPr>
            </a:pPr>
            <a:r>
              <a:rPr sz="7000">
                <a:latin typeface="Helvetica"/>
                <a:ea typeface="Helvetica"/>
                <a:cs typeface="Helvetica"/>
                <a:sym typeface="Helvetica"/>
              </a:rPr>
              <a:t>42 = 2 + 8 + 32</a:t>
            </a:r>
          </a:p>
          <a:p>
            <a:pPr>
              <a:defRPr sz="7000">
                <a:latin typeface="Helvetica"/>
                <a:ea typeface="Helvetica"/>
                <a:cs typeface="Helvetica"/>
                <a:sym typeface="Helvetica"/>
              </a:defRPr>
            </a:pPr>
            <a:r>
              <a:rPr sz="7000">
                <a:latin typeface="Helvetica"/>
                <a:ea typeface="Helvetica"/>
                <a:cs typeface="Helvetica"/>
                <a:sym typeface="Helvetica"/>
              </a:rPr>
              <a:t>0010_1010</a:t>
            </a:r>
          </a:p>
        </p:txBody>
      </p:sp>
    </p:spTree>
    <p:extLst>
      <p:ext uri="{BB962C8B-B14F-4D97-AF65-F5344CB8AC3E}">
        <p14:creationId xmlns:p14="http://schemas.microsoft.com/office/powerpoint/2010/main" val="32711558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3685"/>
            <a:ext cx="6502400" cy="400110"/>
          </a:xfrm>
          <a:prstGeom prst="rect">
            <a:avLst/>
          </a:prstGeom>
        </p:spPr>
        <p:txBody>
          <a:bodyPr>
            <a:spAutoFit/>
          </a:bodyPr>
          <a:lstStyle/>
          <a:p>
            <a:r>
              <a:rPr lang="en-US" sz="2000" dirty="0" err="1" smtClean="0"/>
              <a:t>www.ti.com</a:t>
            </a:r>
            <a:r>
              <a:rPr lang="en-US" sz="2000" dirty="0" smtClean="0"/>
              <a:t>/document-viewer/INA129/datasheet</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590" y="0"/>
            <a:ext cx="7536873" cy="9753600"/>
          </a:xfrm>
          <a:prstGeom prst="rect">
            <a:avLst/>
          </a:prstGeom>
        </p:spPr>
      </p:pic>
      <p:sp>
        <p:nvSpPr>
          <p:cNvPr id="4" name="Rectangle 3"/>
          <p:cNvSpPr/>
          <p:nvPr/>
        </p:nvSpPr>
        <p:spPr>
          <a:xfrm>
            <a:off x="-293298" y="6968077"/>
            <a:ext cx="6502400" cy="523220"/>
          </a:xfrm>
          <a:prstGeom prst="rect">
            <a:avLst/>
          </a:prstGeom>
        </p:spPr>
        <p:txBody>
          <a:bodyPr>
            <a:spAutoFit/>
          </a:bodyPr>
          <a:lstStyle/>
          <a:p>
            <a:r>
              <a:rPr lang="en-US" sz="2800" smtClean="0"/>
              <a:t>www.ti.com</a:t>
            </a:r>
            <a:r>
              <a:rPr lang="en-US" sz="2800" dirty="0" smtClean="0"/>
              <a:t>/product/INA105</a:t>
            </a:r>
            <a:endParaRPr lang="en-US" sz="2800" dirty="0"/>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Write the number -42 </a:t>
            </a:r>
          </a:p>
        </p:txBody>
      </p:sp>
      <p:sp>
        <p:nvSpPr>
          <p:cNvPr id="434" name="Shape 434"/>
          <p:cNvSpPr/>
          <p:nvPr/>
        </p:nvSpPr>
        <p:spPr>
          <a:xfrm>
            <a:off x="3526420" y="1261368"/>
            <a:ext cx="5951960"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Write out the number in binary</a:t>
            </a:r>
          </a:p>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Invert all of the digits</a:t>
            </a:r>
          </a:p>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Add one to the result</a:t>
            </a:r>
          </a:p>
        </p:txBody>
      </p:sp>
      <p:sp>
        <p:nvSpPr>
          <p:cNvPr id="435" name="Shape 435"/>
          <p:cNvSpPr/>
          <p:nvPr/>
        </p:nvSpPr>
        <p:spPr>
          <a:xfrm>
            <a:off x="3411059" y="2217353"/>
            <a:ext cx="4574700" cy="509418"/>
          </a:xfrm>
          <a:prstGeom prst="rect">
            <a:avLst/>
          </a:prstGeom>
          <a:solidFill>
            <a:srgbClr val="FFFFFF">
              <a:alpha val="86787"/>
            </a:srgbClr>
          </a:solid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436" name="Shape 436"/>
          <p:cNvSpPr/>
          <p:nvPr/>
        </p:nvSpPr>
        <p:spPr>
          <a:xfrm>
            <a:off x="4220362" y="3328984"/>
            <a:ext cx="4564076"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atin typeface="Helvetica"/>
                <a:ea typeface="Helvetica"/>
                <a:cs typeface="Helvetica"/>
                <a:sym typeface="Helvetica"/>
              </a:defRPr>
            </a:lvl1pPr>
          </a:lstStyle>
          <a:p>
            <a:r>
              <a:t>0010_1010</a:t>
            </a:r>
          </a:p>
        </p:txBody>
      </p:sp>
      <p:sp>
        <p:nvSpPr>
          <p:cNvPr id="437" name="Shape 437"/>
          <p:cNvSpPr/>
          <p:nvPr/>
        </p:nvSpPr>
        <p:spPr>
          <a:xfrm>
            <a:off x="3577360" y="1194785"/>
            <a:ext cx="5951960" cy="658430"/>
          </a:xfrm>
          <a:prstGeom prst="rect">
            <a:avLst/>
          </a:prstGeom>
          <a:solidFill>
            <a:srgbClr val="FFFFFF">
              <a:alpha val="86787"/>
            </a:srgbClr>
          </a:solid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438" name="Shape 438"/>
          <p:cNvSpPr/>
          <p:nvPr/>
        </p:nvSpPr>
        <p:spPr>
          <a:xfrm>
            <a:off x="4253135" y="6383942"/>
            <a:ext cx="4498530"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atin typeface="Helvetica"/>
                <a:ea typeface="Helvetica"/>
                <a:cs typeface="Helvetica"/>
                <a:sym typeface="Helvetica"/>
              </a:defRPr>
            </a:lvl1pPr>
          </a:lstStyle>
          <a:p>
            <a:r>
              <a:t>1101_0101</a:t>
            </a:r>
          </a:p>
        </p:txBody>
      </p:sp>
      <p:pic>
        <p:nvPicPr>
          <p:cNvPr id="439" name="Picture 438"/>
          <p:cNvPicPr>
            <a:picLocks/>
          </p:cNvPicPr>
          <p:nvPr/>
        </p:nvPicPr>
        <p:blipFill>
          <a:blip r:embed="rId3">
            <a:extLst/>
          </a:blip>
          <a:stretch>
            <a:fillRect/>
          </a:stretch>
        </p:blipFill>
        <p:spPr>
          <a:xfrm rot="5400000">
            <a:off x="5633084" y="5370650"/>
            <a:ext cx="1739132" cy="352235"/>
          </a:xfrm>
          <a:prstGeom prst="rect">
            <a:avLst/>
          </a:prstGeom>
        </p:spPr>
      </p:pic>
    </p:spTree>
    <p:extLst>
      <p:ext uri="{BB962C8B-B14F-4D97-AF65-F5344CB8AC3E}">
        <p14:creationId xmlns:p14="http://schemas.microsoft.com/office/powerpoint/2010/main" val="195994659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Write the number -42 </a:t>
            </a:r>
          </a:p>
        </p:txBody>
      </p:sp>
      <p:sp>
        <p:nvSpPr>
          <p:cNvPr id="445" name="Shape 445"/>
          <p:cNvSpPr/>
          <p:nvPr/>
        </p:nvSpPr>
        <p:spPr>
          <a:xfrm>
            <a:off x="3526420" y="1261368"/>
            <a:ext cx="5951960"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Write out the number in binary</a:t>
            </a:r>
          </a:p>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Invert all of the digits</a:t>
            </a:r>
          </a:p>
          <a:p>
            <a:pPr marL="634999" indent="-634999" algn="l">
              <a:buSzPct val="100000"/>
              <a:buFontTx/>
              <a:buAutoNum type="arabicPeriod"/>
              <a:defRPr sz="3000">
                <a:latin typeface="Helvetica"/>
                <a:ea typeface="Helvetica"/>
                <a:cs typeface="Helvetica"/>
                <a:sym typeface="Helvetica"/>
              </a:defRPr>
            </a:pPr>
            <a:r>
              <a:rPr sz="3000">
                <a:latin typeface="Helvetica"/>
                <a:ea typeface="Helvetica"/>
                <a:cs typeface="Helvetica"/>
                <a:sym typeface="Helvetica"/>
              </a:rPr>
              <a:t>Add one to the result</a:t>
            </a:r>
          </a:p>
        </p:txBody>
      </p:sp>
      <p:sp>
        <p:nvSpPr>
          <p:cNvPr id="446" name="Shape 446"/>
          <p:cNvSpPr/>
          <p:nvPr/>
        </p:nvSpPr>
        <p:spPr>
          <a:xfrm>
            <a:off x="4285908" y="6515859"/>
            <a:ext cx="4432984"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atin typeface="Helvetica"/>
                <a:ea typeface="Helvetica"/>
                <a:cs typeface="Helvetica"/>
                <a:sym typeface="Helvetica"/>
              </a:defRPr>
            </a:lvl1pPr>
          </a:lstStyle>
          <a:p>
            <a:r>
              <a:t>1101_0110</a:t>
            </a:r>
          </a:p>
        </p:txBody>
      </p:sp>
      <p:sp>
        <p:nvSpPr>
          <p:cNvPr id="447" name="Shape 447"/>
          <p:cNvSpPr/>
          <p:nvPr/>
        </p:nvSpPr>
        <p:spPr>
          <a:xfrm>
            <a:off x="3526420" y="1224261"/>
            <a:ext cx="5951960" cy="1019512"/>
          </a:xfrm>
          <a:prstGeom prst="rect">
            <a:avLst/>
          </a:prstGeom>
          <a:solidFill>
            <a:srgbClr val="FFFFFF">
              <a:alpha val="86787"/>
            </a:srgbClr>
          </a:solidFill>
          <a:ln w="12700">
            <a:miter lim="400000"/>
          </a:ln>
        </p:spPr>
        <p:txBody>
          <a:bodyPr lIns="50800" tIns="50800" rIns="50800" bIns="50800" anchor="ctr"/>
          <a:lstStyle/>
          <a:p>
            <a:pPr>
              <a:defRPr sz="2400">
                <a:solidFill>
                  <a:srgbClr val="FFFFFF"/>
                </a:solidFill>
              </a:defRPr>
            </a:pPr>
            <a:endParaRPr sz="2400">
              <a:solidFill>
                <a:srgbClr val="FFFFFF"/>
              </a:solidFill>
            </a:endParaRPr>
          </a:p>
        </p:txBody>
      </p:sp>
      <p:sp>
        <p:nvSpPr>
          <p:cNvPr id="448" name="Shape 448"/>
          <p:cNvSpPr/>
          <p:nvPr/>
        </p:nvSpPr>
        <p:spPr>
          <a:xfrm>
            <a:off x="4253135" y="3367556"/>
            <a:ext cx="4498530"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atin typeface="Helvetica"/>
                <a:ea typeface="Helvetica"/>
                <a:cs typeface="Helvetica"/>
                <a:sym typeface="Helvetica"/>
              </a:defRPr>
            </a:lvl1pPr>
          </a:lstStyle>
          <a:p>
            <a:r>
              <a:t>1101_0101</a:t>
            </a:r>
          </a:p>
        </p:txBody>
      </p:sp>
      <p:pic>
        <p:nvPicPr>
          <p:cNvPr id="449" name="Picture 448"/>
          <p:cNvPicPr>
            <a:picLocks/>
          </p:cNvPicPr>
          <p:nvPr/>
        </p:nvPicPr>
        <p:blipFill>
          <a:blip r:embed="rId3">
            <a:extLst/>
          </a:blip>
          <a:stretch>
            <a:fillRect/>
          </a:stretch>
        </p:blipFill>
        <p:spPr>
          <a:xfrm rot="5400000">
            <a:off x="5633084" y="5370650"/>
            <a:ext cx="1739132" cy="352235"/>
          </a:xfrm>
          <a:prstGeom prst="rect">
            <a:avLst/>
          </a:prstGeom>
        </p:spPr>
      </p:pic>
    </p:spTree>
    <p:extLst>
      <p:ext uri="{BB962C8B-B14F-4D97-AF65-F5344CB8AC3E}">
        <p14:creationId xmlns:p14="http://schemas.microsoft.com/office/powerpoint/2010/main" val="126791017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141337" y="256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Floating point is expensive, but useful</a:t>
            </a:r>
          </a:p>
        </p:txBody>
      </p:sp>
      <p:pic>
        <p:nvPicPr>
          <p:cNvPr id="455" name="pasted-image.tiff"/>
          <p:cNvPicPr>
            <a:picLocks noChangeAspect="1"/>
          </p:cNvPicPr>
          <p:nvPr/>
        </p:nvPicPr>
        <p:blipFill>
          <a:blip r:embed="rId3">
            <a:extLst/>
          </a:blip>
          <a:stretch>
            <a:fillRect/>
          </a:stretch>
        </p:blipFill>
        <p:spPr>
          <a:xfrm>
            <a:off x="2080722" y="2801117"/>
            <a:ext cx="9314973" cy="1184107"/>
          </a:xfrm>
          <a:prstGeom prst="rect">
            <a:avLst/>
          </a:prstGeom>
          <a:ln w="12700">
            <a:miter lim="400000"/>
          </a:ln>
        </p:spPr>
      </p:pic>
      <p:sp>
        <p:nvSpPr>
          <p:cNvPr id="456" name="Shape 456"/>
          <p:cNvSpPr/>
          <p:nvPr/>
        </p:nvSpPr>
        <p:spPr>
          <a:xfrm>
            <a:off x="10503035" y="9346575"/>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4"/>
              </a:rPr>
              <a:t>wikipedia.com</a:t>
            </a:r>
          </a:p>
        </p:txBody>
      </p:sp>
      <p:sp>
        <p:nvSpPr>
          <p:cNvPr id="457" name="Shape 457"/>
          <p:cNvSpPr/>
          <p:nvPr/>
        </p:nvSpPr>
        <p:spPr>
          <a:xfrm>
            <a:off x="3924957" y="4474347"/>
            <a:ext cx="515488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Helvetica"/>
                <a:ea typeface="Helvetica"/>
                <a:cs typeface="Helvetica"/>
                <a:sym typeface="Helvetica"/>
              </a:defRPr>
            </a:pPr>
            <a:r>
              <a:rPr>
                <a:latin typeface="Helvetica"/>
                <a:ea typeface="Helvetica"/>
                <a:cs typeface="Helvetica"/>
                <a:sym typeface="Helvetica"/>
              </a:rPr>
              <a:t>sign * 2</a:t>
            </a:r>
            <a:r>
              <a:rPr baseline="31999">
                <a:latin typeface="Helvetica"/>
                <a:ea typeface="Helvetica"/>
                <a:cs typeface="Helvetica"/>
                <a:sym typeface="Helvetica"/>
              </a:rPr>
              <a:t>exponent</a:t>
            </a:r>
            <a:r>
              <a:rPr>
                <a:latin typeface="Helvetica"/>
                <a:ea typeface="Helvetica"/>
                <a:cs typeface="Helvetica"/>
                <a:sym typeface="Helvetica"/>
              </a:rPr>
              <a:t> * mantissa</a:t>
            </a:r>
          </a:p>
        </p:txBody>
      </p:sp>
      <p:pic>
        <p:nvPicPr>
          <p:cNvPr id="458" name="Screenshot 2016-09-20 09.03.50.png"/>
          <p:cNvPicPr>
            <a:picLocks noChangeAspect="1"/>
          </p:cNvPicPr>
          <p:nvPr/>
        </p:nvPicPr>
        <p:blipFill>
          <a:blip r:embed="rId5">
            <a:extLst/>
          </a:blip>
          <a:stretch>
            <a:fillRect/>
          </a:stretch>
        </p:blipFill>
        <p:spPr>
          <a:xfrm>
            <a:off x="1320800" y="5340275"/>
            <a:ext cx="10363200" cy="3505201"/>
          </a:xfrm>
          <a:prstGeom prst="rect">
            <a:avLst/>
          </a:prstGeom>
          <a:ln w="12700">
            <a:miter lim="400000"/>
          </a:ln>
        </p:spPr>
      </p:pic>
      <p:pic>
        <p:nvPicPr>
          <p:cNvPr id="459" name="Picture 458"/>
          <p:cNvPicPr>
            <a:picLocks/>
          </p:cNvPicPr>
          <p:nvPr/>
        </p:nvPicPr>
        <p:blipFill>
          <a:blip r:embed="rId6">
            <a:extLst/>
          </a:blip>
          <a:stretch>
            <a:fillRect/>
          </a:stretch>
        </p:blipFill>
        <p:spPr>
          <a:xfrm>
            <a:off x="1506140" y="6004269"/>
            <a:ext cx="1584210" cy="76201"/>
          </a:xfrm>
          <a:prstGeom prst="rect">
            <a:avLst/>
          </a:prstGeom>
        </p:spPr>
      </p:pic>
      <p:pic>
        <p:nvPicPr>
          <p:cNvPr id="461" name="Picture 460"/>
          <p:cNvPicPr>
            <a:picLocks/>
          </p:cNvPicPr>
          <p:nvPr/>
        </p:nvPicPr>
        <p:blipFill>
          <a:blip r:embed="rId7">
            <a:extLst/>
          </a:blip>
          <a:stretch>
            <a:fillRect/>
          </a:stretch>
        </p:blipFill>
        <p:spPr>
          <a:xfrm>
            <a:off x="3615147" y="7320138"/>
            <a:ext cx="418157" cy="76201"/>
          </a:xfrm>
          <a:prstGeom prst="rect">
            <a:avLst/>
          </a:prstGeom>
        </p:spPr>
      </p:pic>
      <p:pic>
        <p:nvPicPr>
          <p:cNvPr id="463" name="Picture 462"/>
          <p:cNvPicPr>
            <a:picLocks/>
          </p:cNvPicPr>
          <p:nvPr/>
        </p:nvPicPr>
        <p:blipFill>
          <a:blip r:embed="rId7">
            <a:extLst/>
          </a:blip>
          <a:stretch>
            <a:fillRect/>
          </a:stretch>
        </p:blipFill>
        <p:spPr>
          <a:xfrm>
            <a:off x="4796177" y="6808490"/>
            <a:ext cx="418157" cy="76201"/>
          </a:xfrm>
          <a:prstGeom prst="rect">
            <a:avLst/>
          </a:prstGeom>
        </p:spPr>
      </p:pic>
      <p:pic>
        <p:nvPicPr>
          <p:cNvPr id="465" name="Picture 464"/>
          <p:cNvPicPr>
            <a:picLocks/>
          </p:cNvPicPr>
          <p:nvPr/>
        </p:nvPicPr>
        <p:blipFill>
          <a:blip r:embed="rId8">
            <a:extLst/>
          </a:blip>
          <a:stretch>
            <a:fillRect/>
          </a:stretch>
        </p:blipFill>
        <p:spPr>
          <a:xfrm>
            <a:off x="6112776" y="7849978"/>
            <a:ext cx="542261" cy="76201"/>
          </a:xfrm>
          <a:prstGeom prst="rect">
            <a:avLst/>
          </a:prstGeom>
        </p:spPr>
      </p:pic>
      <p:pic>
        <p:nvPicPr>
          <p:cNvPr id="467" name="Picture 466"/>
          <p:cNvPicPr>
            <a:picLocks/>
          </p:cNvPicPr>
          <p:nvPr/>
        </p:nvPicPr>
        <p:blipFill>
          <a:blip r:embed="rId9">
            <a:extLst/>
          </a:blip>
          <a:stretch>
            <a:fillRect/>
          </a:stretch>
        </p:blipFill>
        <p:spPr>
          <a:xfrm>
            <a:off x="4431909" y="8782658"/>
            <a:ext cx="980062" cy="76201"/>
          </a:xfrm>
          <a:prstGeom prst="rect">
            <a:avLst/>
          </a:prstGeom>
        </p:spPr>
      </p:pic>
      <p:sp>
        <p:nvSpPr>
          <p:cNvPr id="469" name="Shape 469"/>
          <p:cNvSpPr/>
          <p:nvPr/>
        </p:nvSpPr>
        <p:spPr>
          <a:xfrm>
            <a:off x="5114658" y="1940346"/>
            <a:ext cx="2775484"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atin typeface="Helvetica"/>
                <a:ea typeface="Helvetica"/>
                <a:cs typeface="Helvetica"/>
                <a:sym typeface="Helvetica"/>
              </a:defRPr>
            </a:lvl1pPr>
          </a:lstStyle>
          <a:p>
            <a:r>
              <a:t>Single-Precision</a:t>
            </a:r>
          </a:p>
        </p:txBody>
      </p:sp>
    </p:spTree>
    <p:extLst>
      <p:ext uri="{BB962C8B-B14F-4D97-AF65-F5344CB8AC3E}">
        <p14:creationId xmlns:p14="http://schemas.microsoft.com/office/powerpoint/2010/main" val="211251152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animBg="1" advAuto="0"/>
      <p:bldP spid="461" grpId="0" animBg="1" advAuto="0"/>
      <p:bldP spid="463" grpId="0" animBg="1" advAuto="0"/>
      <p:bldP spid="465" grpId="0" animBg="1" advAuto="0"/>
      <p:bldP spid="46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nvSpPr>
        <p:spPr>
          <a:xfrm>
            <a:off x="141337" y="-16934"/>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Not all representations are exact and can accumulate error</a:t>
            </a:r>
          </a:p>
        </p:txBody>
      </p:sp>
      <p:sp>
        <p:nvSpPr>
          <p:cNvPr id="474" name="Shape 474"/>
          <p:cNvSpPr/>
          <p:nvPr/>
        </p:nvSpPr>
        <p:spPr>
          <a:xfrm>
            <a:off x="10503035" y="9346575"/>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rPr sz="1900" b="1">
                <a:latin typeface="Helvetica"/>
                <a:ea typeface="Helvetica"/>
                <a:cs typeface="Helvetica"/>
                <a:sym typeface="Helvetica"/>
              </a:rPr>
              <a:t>Image: </a:t>
            </a:r>
            <a:r>
              <a:rPr sz="1900" b="1" u="sng">
                <a:latin typeface="Helvetica"/>
                <a:ea typeface="Helvetica"/>
                <a:cs typeface="Helvetica"/>
                <a:sym typeface="Helvetica"/>
                <a:hlinkClick r:id="rId3"/>
              </a:rPr>
              <a:t>wikipedia.com</a:t>
            </a:r>
          </a:p>
        </p:txBody>
      </p:sp>
      <p:sp>
        <p:nvSpPr>
          <p:cNvPr id="475" name="Shape 475"/>
          <p:cNvSpPr/>
          <p:nvPr/>
        </p:nvSpPr>
        <p:spPr>
          <a:xfrm>
            <a:off x="5042994" y="1940346"/>
            <a:ext cx="291881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atin typeface="Helvetica"/>
                <a:ea typeface="Helvetica"/>
                <a:cs typeface="Helvetica"/>
                <a:sym typeface="Helvetica"/>
              </a:defRPr>
            </a:lvl1pPr>
          </a:lstStyle>
          <a:p>
            <a:r>
              <a:t>Double-Precision</a:t>
            </a:r>
          </a:p>
        </p:txBody>
      </p:sp>
      <p:pic>
        <p:nvPicPr>
          <p:cNvPr id="476" name="pasted-image.tiff"/>
          <p:cNvPicPr>
            <a:picLocks noChangeAspect="1"/>
          </p:cNvPicPr>
          <p:nvPr/>
        </p:nvPicPr>
        <p:blipFill>
          <a:blip r:embed="rId4">
            <a:extLst/>
          </a:blip>
          <a:stretch>
            <a:fillRect/>
          </a:stretch>
        </p:blipFill>
        <p:spPr>
          <a:xfrm>
            <a:off x="2578100" y="2521312"/>
            <a:ext cx="7848600" cy="1587501"/>
          </a:xfrm>
          <a:prstGeom prst="rect">
            <a:avLst/>
          </a:prstGeom>
          <a:ln w="12700">
            <a:miter lim="400000"/>
          </a:ln>
        </p:spPr>
      </p:pic>
      <p:sp>
        <p:nvSpPr>
          <p:cNvPr id="477" name="Shape 477"/>
          <p:cNvSpPr/>
          <p:nvPr/>
        </p:nvSpPr>
        <p:spPr>
          <a:xfrm>
            <a:off x="3129455" y="4920104"/>
            <a:ext cx="6745890" cy="143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latin typeface="Helvetica"/>
                <a:ea typeface="Helvetica"/>
                <a:cs typeface="Helvetica"/>
                <a:sym typeface="Helvetica"/>
              </a:defRPr>
            </a:pPr>
            <a:r>
              <a:rPr sz="2900">
                <a:latin typeface="Helvetica"/>
                <a:ea typeface="Helvetica"/>
                <a:cs typeface="Helvetica"/>
                <a:sym typeface="Helvetica"/>
              </a:rPr>
              <a:t>Decimal Number: 0.1</a:t>
            </a:r>
          </a:p>
          <a:p>
            <a:pPr lvl="1">
              <a:defRPr sz="2900">
                <a:latin typeface="Helvetica"/>
                <a:ea typeface="Helvetica"/>
                <a:cs typeface="Helvetica"/>
                <a:sym typeface="Helvetica"/>
              </a:defRPr>
            </a:pPr>
            <a:r>
              <a:rPr sz="2900">
                <a:latin typeface="Helvetica"/>
                <a:ea typeface="Helvetica"/>
                <a:cs typeface="Helvetica"/>
                <a:sym typeface="Helvetica"/>
              </a:rPr>
              <a:t>Single Precision: 0x3DCCCCCD</a:t>
            </a:r>
          </a:p>
          <a:p>
            <a:pPr lvl="1">
              <a:defRPr sz="2900">
                <a:latin typeface="Helvetica"/>
                <a:ea typeface="Helvetica"/>
                <a:cs typeface="Helvetica"/>
                <a:sym typeface="Helvetica"/>
              </a:defRPr>
            </a:pPr>
            <a:r>
              <a:rPr sz="2900">
                <a:latin typeface="Helvetica"/>
                <a:ea typeface="Helvetica"/>
                <a:cs typeface="Helvetica"/>
                <a:sym typeface="Helvetica"/>
              </a:rPr>
              <a:t>Cast to Double: 0.10000000149011612</a:t>
            </a:r>
          </a:p>
        </p:txBody>
      </p:sp>
      <p:sp>
        <p:nvSpPr>
          <p:cNvPr id="478" name="Shape 478"/>
          <p:cNvSpPr/>
          <p:nvPr/>
        </p:nvSpPr>
        <p:spPr>
          <a:xfrm>
            <a:off x="1648395" y="7166496"/>
            <a:ext cx="1015997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1e6 * 0.1 (cast to double) = 100000.00149011612</a:t>
            </a:r>
          </a:p>
        </p:txBody>
      </p:sp>
    </p:spTree>
    <p:extLst>
      <p:ext uri="{BB962C8B-B14F-4D97-AF65-F5344CB8AC3E}">
        <p14:creationId xmlns:p14="http://schemas.microsoft.com/office/powerpoint/2010/main" val="6621480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0" animBg="1" advAuto="0"/>
      <p:bldP spid="478"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nvSpPr>
        <p:spPr>
          <a:xfrm>
            <a:off x="141337" y="383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Assignment: Digital Representation</a:t>
            </a:r>
          </a:p>
        </p:txBody>
      </p:sp>
      <p:sp>
        <p:nvSpPr>
          <p:cNvPr id="483" name="Shape 483"/>
          <p:cNvSpPr/>
          <p:nvPr/>
        </p:nvSpPr>
        <p:spPr>
          <a:xfrm>
            <a:off x="141337" y="8707966"/>
            <a:ext cx="12722126"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700" b="1">
                <a:latin typeface="Helvetica"/>
                <a:ea typeface="Helvetica"/>
                <a:cs typeface="Helvetica"/>
                <a:sym typeface="Helvetica"/>
              </a:defRPr>
            </a:lvl1pPr>
          </a:lstStyle>
          <a:p>
            <a:r>
              <a:t>DUE: 9/27/16</a:t>
            </a:r>
          </a:p>
        </p:txBody>
      </p:sp>
    </p:spTree>
    <p:extLst>
      <p:ext uri="{BB962C8B-B14F-4D97-AF65-F5344CB8AC3E}">
        <p14:creationId xmlns:p14="http://schemas.microsoft.com/office/powerpoint/2010/main" val="54783734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nvSpPr>
        <p:spPr>
          <a:xfrm>
            <a:off x="141337" y="129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There are continuous and triggered DAQ systems</a:t>
            </a:r>
          </a:p>
        </p:txBody>
      </p:sp>
      <p:sp>
        <p:nvSpPr>
          <p:cNvPr id="292" name="Shape 292"/>
          <p:cNvSpPr/>
          <p:nvPr/>
        </p:nvSpPr>
        <p:spPr>
          <a:xfrm>
            <a:off x="9838402" y="9145492"/>
            <a:ext cx="3084610"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900" b="1">
                <a:latin typeface="Helvetica"/>
                <a:ea typeface="Helvetica"/>
                <a:cs typeface="Helvetica"/>
                <a:sym typeface="Helvetica"/>
              </a:defRPr>
            </a:lvl1pPr>
          </a:lstStyle>
          <a:p>
            <a:r>
              <a:t>Image: S. Anandakrishnan</a:t>
            </a:r>
          </a:p>
        </p:txBody>
      </p:sp>
      <p:pic>
        <p:nvPicPr>
          <p:cNvPr id="293" name="pasted-image.png"/>
          <p:cNvPicPr>
            <a:picLocks noChangeAspect="1"/>
          </p:cNvPicPr>
          <p:nvPr/>
        </p:nvPicPr>
        <p:blipFill>
          <a:blip r:embed="rId3">
            <a:extLst/>
          </a:blip>
          <a:stretch>
            <a:fillRect/>
          </a:stretch>
        </p:blipFill>
        <p:spPr>
          <a:xfrm>
            <a:off x="1422400" y="1227354"/>
            <a:ext cx="10160000" cy="7620001"/>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A continuous system records things that are constantly changing with time in an unknown way</a:t>
            </a:r>
          </a:p>
        </p:txBody>
      </p:sp>
      <p:sp>
        <p:nvSpPr>
          <p:cNvPr id="298" name="Shape 298"/>
          <p:cNvSpPr/>
          <p:nvPr/>
        </p:nvSpPr>
        <p:spPr>
          <a:xfrm>
            <a:off x="10790902" y="92534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3"/>
              </a:rPr>
              <a:t>mesonet.org</a:t>
            </a:r>
          </a:p>
        </p:txBody>
      </p:sp>
      <p:pic>
        <p:nvPicPr>
          <p:cNvPr id="299" name="chart.jpg"/>
          <p:cNvPicPr>
            <a:picLocks noChangeAspect="1"/>
          </p:cNvPicPr>
          <p:nvPr/>
        </p:nvPicPr>
        <p:blipFill>
          <a:blip r:embed="rId4">
            <a:extLst/>
          </a:blip>
          <a:srcRect b="61338"/>
          <a:stretch>
            <a:fillRect/>
          </a:stretch>
        </p:blipFill>
        <p:spPr>
          <a:xfrm>
            <a:off x="738187" y="1451985"/>
            <a:ext cx="11528487" cy="7666128"/>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Make sure that you are sampling at an adequate frequency</a:t>
            </a:r>
          </a:p>
        </p:txBody>
      </p:sp>
      <p:sp>
        <p:nvSpPr>
          <p:cNvPr id="311" name="Shape 311"/>
          <p:cNvSpPr/>
          <p:nvPr/>
        </p:nvSpPr>
        <p:spPr>
          <a:xfrm>
            <a:off x="9406602" y="64467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3"/>
              </a:rPr>
              <a:t>wikipedia.com</a:t>
            </a:r>
          </a:p>
        </p:txBody>
      </p:sp>
      <p:pic>
        <p:nvPicPr>
          <p:cNvPr id="312" name="pasted-image.tiff"/>
          <p:cNvPicPr>
            <a:picLocks noChangeAspect="1"/>
          </p:cNvPicPr>
          <p:nvPr/>
        </p:nvPicPr>
        <p:blipFill>
          <a:blip r:embed="rId4">
            <a:extLst/>
          </a:blip>
          <a:stretch>
            <a:fillRect/>
          </a:stretch>
        </p:blipFill>
        <p:spPr>
          <a:xfrm>
            <a:off x="665509" y="2549673"/>
            <a:ext cx="11504579" cy="3834861"/>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Make sure that you are sampling at an adequate resolution</a:t>
            </a:r>
          </a:p>
        </p:txBody>
      </p:sp>
      <p:pic>
        <p:nvPicPr>
          <p:cNvPr id="317" name="pasted-image.tiff"/>
          <p:cNvPicPr>
            <a:picLocks noChangeAspect="1"/>
          </p:cNvPicPr>
          <p:nvPr/>
        </p:nvPicPr>
        <p:blipFill>
          <a:blip r:embed="rId3">
            <a:extLst/>
          </a:blip>
          <a:stretch>
            <a:fillRect/>
          </a:stretch>
        </p:blipFill>
        <p:spPr>
          <a:xfrm>
            <a:off x="302369" y="1612698"/>
            <a:ext cx="6086254" cy="7397440"/>
          </a:xfrm>
          <a:prstGeom prst="rect">
            <a:avLst/>
          </a:prstGeom>
          <a:ln w="12700">
            <a:miter lim="400000"/>
          </a:ln>
        </p:spPr>
      </p:pic>
      <p:pic>
        <p:nvPicPr>
          <p:cNvPr id="318" name="pasted-image.tiff"/>
          <p:cNvPicPr>
            <a:picLocks noChangeAspect="1"/>
          </p:cNvPicPr>
          <p:nvPr/>
        </p:nvPicPr>
        <p:blipFill>
          <a:blip r:embed="rId4">
            <a:extLst/>
          </a:blip>
          <a:stretch>
            <a:fillRect/>
          </a:stretch>
        </p:blipFill>
        <p:spPr>
          <a:xfrm>
            <a:off x="6644927" y="1625748"/>
            <a:ext cx="6044498" cy="7371339"/>
          </a:xfrm>
          <a:prstGeom prst="rect">
            <a:avLst/>
          </a:prstGeom>
          <a:ln w="12700">
            <a:miter lim="400000"/>
          </a:ln>
        </p:spPr>
      </p:pic>
      <p:sp>
        <p:nvSpPr>
          <p:cNvPr id="319" name="Shape 319"/>
          <p:cNvSpPr/>
          <p:nvPr/>
        </p:nvSpPr>
        <p:spPr>
          <a:xfrm>
            <a:off x="10638502" y="93550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5"/>
              </a:rPr>
              <a:t>wikipedia.com</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Your sampling should be guided by Nyquist-Shannon theory</a:t>
            </a:r>
          </a:p>
        </p:txBody>
      </p:sp>
      <p:sp>
        <p:nvSpPr>
          <p:cNvPr id="324" name="Shape 324"/>
          <p:cNvSpPr/>
          <p:nvPr/>
        </p:nvSpPr>
        <p:spPr>
          <a:xfrm>
            <a:off x="10638502" y="93550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3"/>
              </a:rPr>
              <a:t>wikipedia.com</a:t>
            </a:r>
          </a:p>
        </p:txBody>
      </p:sp>
      <p:pic>
        <p:nvPicPr>
          <p:cNvPr id="325" name="pasted-image.png"/>
          <p:cNvPicPr>
            <a:picLocks noChangeAspect="1"/>
          </p:cNvPicPr>
          <p:nvPr/>
        </p:nvPicPr>
        <p:blipFill>
          <a:blip r:embed="rId4">
            <a:extLst/>
          </a:blip>
          <a:stretch>
            <a:fillRect/>
          </a:stretch>
        </p:blipFill>
        <p:spPr>
          <a:xfrm>
            <a:off x="504229" y="1621333"/>
            <a:ext cx="2540001" cy="3111501"/>
          </a:xfrm>
          <a:prstGeom prst="rect">
            <a:avLst/>
          </a:prstGeom>
          <a:ln w="12700">
            <a:miter lim="400000"/>
          </a:ln>
        </p:spPr>
      </p:pic>
      <p:sp>
        <p:nvSpPr>
          <p:cNvPr id="326" name="Shape 326"/>
          <p:cNvSpPr/>
          <p:nvPr/>
        </p:nvSpPr>
        <p:spPr>
          <a:xfrm>
            <a:off x="802233" y="4737100"/>
            <a:ext cx="1943994"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1200">
                <a:solidFill>
                  <a:srgbClr val="252525"/>
                </a:solidFill>
                <a:latin typeface="Helvetica"/>
                <a:ea typeface="Helvetica"/>
                <a:cs typeface="Helvetica"/>
                <a:sym typeface="Helvetica"/>
              </a:defRPr>
            </a:lvl1pPr>
          </a:lstStyle>
          <a:p>
            <a:r>
              <a:t>Harry Nyquist (1889–1976)</a:t>
            </a:r>
          </a:p>
        </p:txBody>
      </p:sp>
      <p:pic>
        <p:nvPicPr>
          <p:cNvPr id="327" name="pasted-image.tiff"/>
          <p:cNvPicPr>
            <a:picLocks noChangeAspect="1"/>
          </p:cNvPicPr>
          <p:nvPr/>
        </p:nvPicPr>
        <p:blipFill>
          <a:blip r:embed="rId5">
            <a:extLst/>
          </a:blip>
          <a:stretch>
            <a:fillRect/>
          </a:stretch>
        </p:blipFill>
        <p:spPr>
          <a:xfrm>
            <a:off x="5124797" y="3591747"/>
            <a:ext cx="6900463" cy="3208715"/>
          </a:xfrm>
          <a:prstGeom prst="rect">
            <a:avLst/>
          </a:prstGeom>
          <a:ln w="12700">
            <a:miter lim="400000"/>
          </a:ln>
        </p:spPr>
      </p:pic>
      <p:pic>
        <p:nvPicPr>
          <p:cNvPr id="328" name="pasted-image.png"/>
          <p:cNvPicPr>
            <a:picLocks noChangeAspect="1"/>
          </p:cNvPicPr>
          <p:nvPr/>
        </p:nvPicPr>
        <p:blipFill>
          <a:blip r:embed="rId6">
            <a:extLst/>
          </a:blip>
          <a:stretch>
            <a:fillRect/>
          </a:stretch>
        </p:blipFill>
        <p:spPr>
          <a:xfrm>
            <a:off x="504229" y="5596929"/>
            <a:ext cx="2540001" cy="3255820"/>
          </a:xfrm>
          <a:prstGeom prst="rect">
            <a:avLst/>
          </a:prstGeom>
          <a:ln w="12700">
            <a:miter lim="400000"/>
          </a:ln>
        </p:spPr>
      </p:pic>
      <p:sp>
        <p:nvSpPr>
          <p:cNvPr id="329" name="Shape 329"/>
          <p:cNvSpPr/>
          <p:nvPr/>
        </p:nvSpPr>
        <p:spPr>
          <a:xfrm>
            <a:off x="713010" y="8851900"/>
            <a:ext cx="2122439"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1200">
                <a:solidFill>
                  <a:srgbClr val="252525"/>
                </a:solidFill>
                <a:latin typeface="Helvetica"/>
                <a:ea typeface="Helvetica"/>
                <a:cs typeface="Helvetica"/>
                <a:sym typeface="Helvetica"/>
              </a:defRPr>
            </a:lvl1pPr>
          </a:lstStyle>
          <a:p>
            <a:r>
              <a:t>Claude Shannon (1916-2001)</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546100"/>
            <a:ext cx="11404600" cy="8661400"/>
          </a:xfrm>
          <a:prstGeom prst="rect">
            <a:avLst/>
          </a:prstGeom>
        </p:spPr>
      </p:pic>
    </p:spTree>
    <p:extLst>
      <p:ext uri="{BB962C8B-B14F-4D97-AF65-F5344CB8AC3E}">
        <p14:creationId xmlns:p14="http://schemas.microsoft.com/office/powerpoint/2010/main" val="91770651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nvSpPr>
        <p:spPr>
          <a:xfrm>
            <a:off x="10397202" y="93042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Images: </a:t>
            </a:r>
            <a:r>
              <a:rPr u="sng">
                <a:hlinkClick r:id="rId3"/>
              </a:rPr>
              <a:t>wikipedia.com</a:t>
            </a:r>
          </a:p>
        </p:txBody>
      </p:sp>
      <p:pic>
        <p:nvPicPr>
          <p:cNvPr id="334" name="pasted-image.tiff"/>
          <p:cNvPicPr>
            <a:picLocks noChangeAspect="1"/>
          </p:cNvPicPr>
          <p:nvPr/>
        </p:nvPicPr>
        <p:blipFill>
          <a:blip r:embed="rId4">
            <a:extLst/>
          </a:blip>
          <a:stretch>
            <a:fillRect/>
          </a:stretch>
        </p:blipFill>
        <p:spPr>
          <a:xfrm>
            <a:off x="6076672" y="845928"/>
            <a:ext cx="6712228" cy="5034172"/>
          </a:xfrm>
          <a:prstGeom prst="rect">
            <a:avLst/>
          </a:prstGeom>
          <a:ln w="12700">
            <a:miter lim="400000"/>
          </a:ln>
        </p:spPr>
      </p:pic>
      <p:pic>
        <p:nvPicPr>
          <p:cNvPr id="335" name="pasted-image.tiff"/>
          <p:cNvPicPr>
            <a:picLocks noChangeAspect="1"/>
          </p:cNvPicPr>
          <p:nvPr/>
        </p:nvPicPr>
        <p:blipFill>
          <a:blip r:embed="rId5">
            <a:extLst/>
          </a:blip>
          <a:stretch>
            <a:fillRect/>
          </a:stretch>
        </p:blipFill>
        <p:spPr>
          <a:xfrm>
            <a:off x="206226" y="3950424"/>
            <a:ext cx="6499348" cy="5370087"/>
          </a:xfrm>
          <a:prstGeom prst="rect">
            <a:avLst/>
          </a:prstGeom>
          <a:ln w="12700">
            <a:miter lim="400000"/>
          </a:ln>
        </p:spPr>
      </p:pic>
      <p:sp>
        <p:nvSpPr>
          <p:cNvPr id="336" name="Shape 336"/>
          <p:cNvSpPr/>
          <p:nvPr/>
        </p:nvSpPr>
        <p:spPr>
          <a:xfrm>
            <a:off x="141337" y="383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Make sure signals have a clean path through the system</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Watch out for loading of the transducer/system by the measurement system</a:t>
            </a:r>
          </a:p>
        </p:txBody>
      </p:sp>
      <p:grpSp>
        <p:nvGrpSpPr>
          <p:cNvPr id="343" name="Group 343"/>
          <p:cNvGrpSpPr/>
          <p:nvPr/>
        </p:nvGrpSpPr>
        <p:grpSpPr>
          <a:xfrm>
            <a:off x="4112683" y="2980712"/>
            <a:ext cx="2209801" cy="1659004"/>
            <a:chOff x="0" y="0"/>
            <a:chExt cx="2209800" cy="1659003"/>
          </a:xfrm>
        </p:grpSpPr>
        <p:sp>
          <p:nvSpPr>
            <p:cNvPr id="341" name="Shape 341"/>
            <p:cNvSpPr/>
            <p:nvPr/>
          </p:nvSpPr>
          <p:spPr>
            <a:xfrm>
              <a:off x="0" y="0"/>
              <a:ext cx="2209800" cy="1659004"/>
            </a:xfrm>
            <a:prstGeom prst="rect">
              <a:avLst/>
            </a:prstGeom>
            <a:solidFill>
              <a:schemeClr val="accent5">
                <a:hueOff val="-444211"/>
                <a:satOff val="-14915"/>
                <a:lumOff val="22857"/>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342" name="Shape 342"/>
            <p:cNvSpPr/>
            <p:nvPr/>
          </p:nvSpPr>
          <p:spPr>
            <a:xfrm>
              <a:off x="38323" y="321501"/>
              <a:ext cx="2133154"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latin typeface="Helvetica"/>
                  <a:ea typeface="Helvetica"/>
                  <a:cs typeface="Helvetica"/>
                  <a:sym typeface="Helvetica"/>
                </a:defRPr>
              </a:pPr>
              <a:r>
                <a:t>Transducer</a:t>
              </a:r>
            </a:p>
            <a:p>
              <a:pPr>
                <a:defRPr sz="3000">
                  <a:latin typeface="Helvetica"/>
                  <a:ea typeface="Helvetica"/>
                  <a:cs typeface="Helvetica"/>
                  <a:sym typeface="Helvetica"/>
                </a:defRPr>
              </a:pPr>
              <a:r>
                <a:t>Sensor</a:t>
              </a:r>
            </a:p>
          </p:txBody>
        </p:sp>
      </p:grpSp>
      <p:grpSp>
        <p:nvGrpSpPr>
          <p:cNvPr id="346" name="Group 346"/>
          <p:cNvGrpSpPr/>
          <p:nvPr/>
        </p:nvGrpSpPr>
        <p:grpSpPr>
          <a:xfrm>
            <a:off x="6682316" y="2980712"/>
            <a:ext cx="2209801" cy="1659004"/>
            <a:chOff x="0" y="0"/>
            <a:chExt cx="2209800" cy="1659003"/>
          </a:xfrm>
        </p:grpSpPr>
        <p:sp>
          <p:nvSpPr>
            <p:cNvPr id="344" name="Shape 344"/>
            <p:cNvSpPr/>
            <p:nvPr/>
          </p:nvSpPr>
          <p:spPr>
            <a:xfrm>
              <a:off x="0" y="0"/>
              <a:ext cx="2209800" cy="1659004"/>
            </a:xfrm>
            <a:prstGeom prst="rect">
              <a:avLst/>
            </a:prstGeom>
            <a:solidFill>
              <a:schemeClr val="accent2">
                <a:hueOff val="-2473793"/>
                <a:satOff val="-50209"/>
                <a:lumOff val="23543"/>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345" name="Shape 345"/>
            <p:cNvSpPr/>
            <p:nvPr/>
          </p:nvSpPr>
          <p:spPr>
            <a:xfrm>
              <a:off x="645541" y="550102"/>
              <a:ext cx="918718"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latin typeface="Helvetica"/>
                  <a:ea typeface="Helvetica"/>
                  <a:cs typeface="Helvetica"/>
                  <a:sym typeface="Helvetica"/>
                </a:defRPr>
              </a:lvl1pPr>
            </a:lstStyle>
            <a:p>
              <a:r>
                <a:t>ADC</a:t>
              </a:r>
            </a:p>
          </p:txBody>
        </p:sp>
      </p:grpSp>
      <p:sp>
        <p:nvSpPr>
          <p:cNvPr id="347" name="Shape 347"/>
          <p:cNvSpPr/>
          <p:nvPr/>
        </p:nvSpPr>
        <p:spPr>
          <a:xfrm>
            <a:off x="6325853" y="3810213"/>
            <a:ext cx="353095" cy="1"/>
          </a:xfrm>
          <a:prstGeom prst="line">
            <a:avLst/>
          </a:prstGeom>
          <a:ln w="50800">
            <a:solidFill>
              <a:srgbClr val="000000"/>
            </a:solidFill>
            <a:miter lim="400000"/>
            <a:tailEnd type="triangle"/>
          </a:ln>
        </p:spPr>
        <p:txBody>
          <a:bodyPr lIns="50800" tIns="50800" rIns="50800" bIns="50800" anchor="ctr"/>
          <a:lstStyle/>
          <a:p>
            <a:pPr>
              <a:defRPr sz="2400"/>
            </a:pPr>
            <a:endParaRPr/>
          </a:p>
        </p:txBody>
      </p:sp>
      <p:grpSp>
        <p:nvGrpSpPr>
          <p:cNvPr id="350" name="Group 350"/>
          <p:cNvGrpSpPr/>
          <p:nvPr/>
        </p:nvGrpSpPr>
        <p:grpSpPr>
          <a:xfrm>
            <a:off x="2827866" y="5113884"/>
            <a:ext cx="2209801" cy="1659004"/>
            <a:chOff x="0" y="0"/>
            <a:chExt cx="2209800" cy="1659003"/>
          </a:xfrm>
        </p:grpSpPr>
        <p:sp>
          <p:nvSpPr>
            <p:cNvPr id="348" name="Shape 348"/>
            <p:cNvSpPr/>
            <p:nvPr/>
          </p:nvSpPr>
          <p:spPr>
            <a:xfrm>
              <a:off x="0" y="0"/>
              <a:ext cx="2209800" cy="1659004"/>
            </a:xfrm>
            <a:prstGeom prst="rect">
              <a:avLst/>
            </a:prstGeom>
            <a:solidFill>
              <a:schemeClr val="accent5">
                <a:hueOff val="-444211"/>
                <a:satOff val="-14915"/>
                <a:lumOff val="22857"/>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349" name="Shape 349"/>
            <p:cNvSpPr/>
            <p:nvPr/>
          </p:nvSpPr>
          <p:spPr>
            <a:xfrm>
              <a:off x="38323" y="321501"/>
              <a:ext cx="2133154"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latin typeface="Helvetica"/>
                  <a:ea typeface="Helvetica"/>
                  <a:cs typeface="Helvetica"/>
                  <a:sym typeface="Helvetica"/>
                </a:defRPr>
              </a:pPr>
              <a:r>
                <a:t>Transducer</a:t>
              </a:r>
            </a:p>
            <a:p>
              <a:pPr>
                <a:defRPr sz="3000">
                  <a:latin typeface="Helvetica"/>
                  <a:ea typeface="Helvetica"/>
                  <a:cs typeface="Helvetica"/>
                  <a:sym typeface="Helvetica"/>
                </a:defRPr>
              </a:pPr>
              <a:r>
                <a:t>Sensor</a:t>
              </a:r>
            </a:p>
          </p:txBody>
        </p:sp>
      </p:grpSp>
      <p:sp>
        <p:nvSpPr>
          <p:cNvPr id="351" name="Shape 351"/>
          <p:cNvSpPr/>
          <p:nvPr/>
        </p:nvSpPr>
        <p:spPr>
          <a:xfrm>
            <a:off x="5397606" y="5113884"/>
            <a:ext cx="2209586" cy="1659004"/>
          </a:xfrm>
          <a:prstGeom prst="rect">
            <a:avLst/>
          </a:prstGeom>
          <a:solidFill>
            <a:schemeClr val="accent3"/>
          </a:solidFill>
          <a:ln w="12700">
            <a:miter lim="400000"/>
          </a:ln>
        </p:spPr>
        <p:txBody>
          <a:bodyPr lIns="50800" tIns="50800" rIns="50800" bIns="50800" anchor="ctr"/>
          <a:lstStyle/>
          <a:p>
            <a:pPr>
              <a:defRPr sz="2400">
                <a:solidFill>
                  <a:srgbClr val="FFFFFF"/>
                </a:solidFill>
              </a:defRPr>
            </a:pPr>
            <a:endParaRPr/>
          </a:p>
        </p:txBody>
      </p:sp>
      <p:sp>
        <p:nvSpPr>
          <p:cNvPr id="352" name="Shape 352"/>
          <p:cNvSpPr/>
          <p:nvPr/>
        </p:nvSpPr>
        <p:spPr>
          <a:xfrm>
            <a:off x="5940350" y="5663986"/>
            <a:ext cx="112410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Helvetica"/>
                <a:ea typeface="Helvetica"/>
                <a:cs typeface="Helvetica"/>
                <a:sym typeface="Helvetica"/>
              </a:defRPr>
            </a:lvl1pPr>
          </a:lstStyle>
          <a:p>
            <a:r>
              <a:t>Buffer</a:t>
            </a:r>
          </a:p>
        </p:txBody>
      </p:sp>
      <p:grpSp>
        <p:nvGrpSpPr>
          <p:cNvPr id="355" name="Group 355"/>
          <p:cNvGrpSpPr/>
          <p:nvPr/>
        </p:nvGrpSpPr>
        <p:grpSpPr>
          <a:xfrm>
            <a:off x="7967133" y="5113884"/>
            <a:ext cx="2209801" cy="1659004"/>
            <a:chOff x="0" y="0"/>
            <a:chExt cx="2209800" cy="1659003"/>
          </a:xfrm>
        </p:grpSpPr>
        <p:sp>
          <p:nvSpPr>
            <p:cNvPr id="353" name="Shape 353"/>
            <p:cNvSpPr/>
            <p:nvPr/>
          </p:nvSpPr>
          <p:spPr>
            <a:xfrm>
              <a:off x="0" y="0"/>
              <a:ext cx="2209800" cy="1659004"/>
            </a:xfrm>
            <a:prstGeom prst="rect">
              <a:avLst/>
            </a:prstGeom>
            <a:solidFill>
              <a:schemeClr val="accent2">
                <a:hueOff val="-2473793"/>
                <a:satOff val="-50209"/>
                <a:lumOff val="23543"/>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354" name="Shape 354"/>
            <p:cNvSpPr/>
            <p:nvPr/>
          </p:nvSpPr>
          <p:spPr>
            <a:xfrm>
              <a:off x="645541" y="550102"/>
              <a:ext cx="918718"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latin typeface="Helvetica"/>
                  <a:ea typeface="Helvetica"/>
                  <a:cs typeface="Helvetica"/>
                  <a:sym typeface="Helvetica"/>
                </a:defRPr>
              </a:lvl1pPr>
            </a:lstStyle>
            <a:p>
              <a:r>
                <a:t>ADC</a:t>
              </a:r>
            </a:p>
          </p:txBody>
        </p:sp>
      </p:grpSp>
      <p:sp>
        <p:nvSpPr>
          <p:cNvPr id="356" name="Shape 356"/>
          <p:cNvSpPr/>
          <p:nvPr/>
        </p:nvSpPr>
        <p:spPr>
          <a:xfrm>
            <a:off x="5041035" y="5943386"/>
            <a:ext cx="353095" cy="1"/>
          </a:xfrm>
          <a:prstGeom prst="line">
            <a:avLst/>
          </a:prstGeom>
          <a:ln w="50800">
            <a:solidFill>
              <a:srgbClr val="000000"/>
            </a:solidFill>
            <a:miter lim="400000"/>
            <a:tailEnd type="triangle"/>
          </a:ln>
        </p:spPr>
        <p:txBody>
          <a:bodyPr lIns="50800" tIns="50800" rIns="50800" bIns="50800" anchor="ctr"/>
          <a:lstStyle/>
          <a:p>
            <a:pPr>
              <a:defRPr sz="2400"/>
            </a:pPr>
            <a:endParaRPr/>
          </a:p>
        </p:txBody>
      </p:sp>
      <p:sp>
        <p:nvSpPr>
          <p:cNvPr id="357" name="Shape 357"/>
          <p:cNvSpPr/>
          <p:nvPr/>
        </p:nvSpPr>
        <p:spPr>
          <a:xfrm>
            <a:off x="7610670" y="5943386"/>
            <a:ext cx="353095" cy="1"/>
          </a:xfrm>
          <a:prstGeom prst="line">
            <a:avLst/>
          </a:prstGeom>
          <a:ln w="50800">
            <a:solidFill>
              <a:srgbClr val="000000"/>
            </a:solidFill>
            <a:miter lim="400000"/>
            <a:tailEnd type="triangle"/>
          </a:ln>
        </p:spPr>
        <p:txBody>
          <a:bodyPr lIns="50800" tIns="50800" rIns="50800" bIns="50800" anchor="ctr"/>
          <a:lstStyle/>
          <a:p>
            <a:pPr>
              <a:defRPr sz="2400"/>
            </a:pPr>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National Instruments produces some of the leading DAQ hardware around</a:t>
            </a:r>
          </a:p>
        </p:txBody>
      </p:sp>
      <p:sp>
        <p:nvSpPr>
          <p:cNvPr id="362" name="Shape 362"/>
          <p:cNvSpPr/>
          <p:nvPr/>
        </p:nvSpPr>
        <p:spPr>
          <a:xfrm>
            <a:off x="11222702" y="67896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Images: </a:t>
            </a:r>
            <a:r>
              <a:rPr u="sng">
                <a:hlinkClick r:id="rId3"/>
              </a:rPr>
              <a:t>ni.com</a:t>
            </a:r>
          </a:p>
        </p:txBody>
      </p:sp>
      <p:pic>
        <p:nvPicPr>
          <p:cNvPr id="363" name="Screenshot 2016-09-12 08.27.18.png"/>
          <p:cNvPicPr>
            <a:picLocks noChangeAspect="1"/>
          </p:cNvPicPr>
          <p:nvPr/>
        </p:nvPicPr>
        <p:blipFill>
          <a:blip r:embed="rId4">
            <a:extLst/>
          </a:blip>
          <a:stretch>
            <a:fillRect/>
          </a:stretch>
        </p:blipFill>
        <p:spPr>
          <a:xfrm>
            <a:off x="7022554" y="2903754"/>
            <a:ext cx="5918201" cy="3822701"/>
          </a:xfrm>
          <a:prstGeom prst="rect">
            <a:avLst/>
          </a:prstGeom>
          <a:ln w="12700">
            <a:miter lim="400000"/>
          </a:ln>
        </p:spPr>
      </p:pic>
      <p:pic>
        <p:nvPicPr>
          <p:cNvPr id="364" name="Screenshot 2016-09-12 08.26.28.png"/>
          <p:cNvPicPr>
            <a:picLocks noChangeAspect="1"/>
          </p:cNvPicPr>
          <p:nvPr/>
        </p:nvPicPr>
        <p:blipFill>
          <a:blip r:embed="rId5">
            <a:extLst/>
          </a:blip>
          <a:stretch>
            <a:fillRect/>
          </a:stretch>
        </p:blipFill>
        <p:spPr>
          <a:xfrm>
            <a:off x="393154" y="2903754"/>
            <a:ext cx="5130801" cy="3543301"/>
          </a:xfrm>
          <a:prstGeom prst="rect">
            <a:avLst/>
          </a:prstGeom>
          <a:ln w="12700">
            <a:miter lim="400000"/>
          </a:ln>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pasted-image.tiff"/>
          <p:cNvPicPr>
            <a:picLocks noChangeAspect="1"/>
          </p:cNvPicPr>
          <p:nvPr/>
        </p:nvPicPr>
        <p:blipFill>
          <a:blip r:embed="rId3">
            <a:extLst/>
          </a:blip>
          <a:stretch>
            <a:fillRect/>
          </a:stretch>
        </p:blipFill>
        <p:spPr>
          <a:xfrm>
            <a:off x="0" y="1266954"/>
            <a:ext cx="13004800" cy="7691675"/>
          </a:xfrm>
          <a:prstGeom prst="rect">
            <a:avLst/>
          </a:prstGeom>
          <a:ln w="12700">
            <a:miter lim="400000"/>
          </a:ln>
        </p:spPr>
      </p:pic>
      <p:sp>
        <p:nvSpPr>
          <p:cNvPr id="369" name="Shape 369"/>
          <p:cNvSpPr/>
          <p:nvPr/>
        </p:nvSpPr>
        <p:spPr>
          <a:xfrm>
            <a:off x="141337" y="-143934"/>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It is programmed through the graphical LabView language</a:t>
            </a:r>
          </a:p>
        </p:txBody>
      </p:sp>
      <p:sp>
        <p:nvSpPr>
          <p:cNvPr id="370" name="Shape 370"/>
          <p:cNvSpPr/>
          <p:nvPr/>
        </p:nvSpPr>
        <p:spPr>
          <a:xfrm>
            <a:off x="8801765" y="8929592"/>
            <a:ext cx="4248247"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4"/>
              </a:rPr>
              <a:t>labviewrobotics.wordpress.com</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nvSpPr>
        <p:spPr>
          <a:xfrm>
            <a:off x="141337" y="129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You’ll need training and/or professional help</a:t>
            </a:r>
          </a:p>
        </p:txBody>
      </p:sp>
      <p:sp>
        <p:nvSpPr>
          <p:cNvPr id="375" name="Shape 375"/>
          <p:cNvSpPr/>
          <p:nvPr/>
        </p:nvSpPr>
        <p:spPr>
          <a:xfrm>
            <a:off x="11417965" y="9240742"/>
            <a:ext cx="4248247"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3"/>
              </a:rPr>
              <a:t>ni.com</a:t>
            </a:r>
          </a:p>
        </p:txBody>
      </p:sp>
      <p:pic>
        <p:nvPicPr>
          <p:cNvPr id="376" name="pasted-image.tiff"/>
          <p:cNvPicPr>
            <a:picLocks noChangeAspect="1"/>
          </p:cNvPicPr>
          <p:nvPr/>
        </p:nvPicPr>
        <p:blipFill>
          <a:blip r:embed="rId4">
            <a:extLst/>
          </a:blip>
          <a:stretch>
            <a:fillRect/>
          </a:stretch>
        </p:blipFill>
        <p:spPr>
          <a:xfrm>
            <a:off x="0" y="1217236"/>
            <a:ext cx="13004800" cy="7319128"/>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0" name="pasted-image.tiff"/>
          <p:cNvPicPr>
            <a:picLocks noChangeAspect="1"/>
          </p:cNvPicPr>
          <p:nvPr/>
        </p:nvPicPr>
        <p:blipFill>
          <a:blip r:embed="rId3">
            <a:extLst/>
          </a:blip>
          <a:stretch>
            <a:fillRect/>
          </a:stretch>
        </p:blipFill>
        <p:spPr>
          <a:xfrm>
            <a:off x="600967" y="787548"/>
            <a:ext cx="11430001" cy="8572501"/>
          </a:xfrm>
          <a:prstGeom prst="rect">
            <a:avLst/>
          </a:prstGeom>
          <a:ln w="12700">
            <a:miter lim="400000"/>
          </a:ln>
        </p:spPr>
      </p:pic>
      <p:sp>
        <p:nvSpPr>
          <p:cNvPr id="381" name="Shape 381"/>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LabJack is another handy device that has many interfaces and DAQ tools</a:t>
            </a:r>
          </a:p>
        </p:txBody>
      </p:sp>
      <p:sp>
        <p:nvSpPr>
          <p:cNvPr id="382" name="Shape 382"/>
          <p:cNvSpPr/>
          <p:nvPr/>
        </p:nvSpPr>
        <p:spPr>
          <a:xfrm>
            <a:off x="10536902" y="9266142"/>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4"/>
              </a:rPr>
              <a:t>labjack.com</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 name="pasted-image.tiff"/>
          <p:cNvPicPr>
            <a:picLocks noChangeAspect="1"/>
          </p:cNvPicPr>
          <p:nvPr/>
        </p:nvPicPr>
        <p:blipFill>
          <a:blip r:embed="rId3">
            <a:extLst/>
          </a:blip>
          <a:stretch>
            <a:fillRect/>
          </a:stretch>
        </p:blipFill>
        <p:spPr>
          <a:xfrm>
            <a:off x="1897769" y="661044"/>
            <a:ext cx="9209262" cy="9209263"/>
          </a:xfrm>
          <a:prstGeom prst="rect">
            <a:avLst/>
          </a:prstGeom>
          <a:ln w="12700">
            <a:miter lim="400000"/>
          </a:ln>
        </p:spPr>
      </p:pic>
      <p:sp>
        <p:nvSpPr>
          <p:cNvPr id="399" name="Shape 399"/>
          <p:cNvSpPr/>
          <p:nvPr/>
        </p:nvSpPr>
        <p:spPr>
          <a:xfrm>
            <a:off x="141337" y="129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There are also field/equipment specific DAQ devices</a:t>
            </a:r>
          </a:p>
        </p:txBody>
      </p:sp>
      <p:sp>
        <p:nvSpPr>
          <p:cNvPr id="400" name="Shape 400"/>
          <p:cNvSpPr/>
          <p:nvPr/>
        </p:nvSpPr>
        <p:spPr>
          <a:xfrm>
            <a:off x="10041602" y="9158192"/>
            <a:ext cx="3084610"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 </a:t>
            </a:r>
            <a:r>
              <a:rPr u="sng">
                <a:hlinkClick r:id="rId4"/>
              </a:rPr>
              <a:t>gdsinstruments.com</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p:nvPr/>
        </p:nvSpPr>
        <p:spPr>
          <a:xfrm>
            <a:off x="141337" y="378672"/>
            <a:ext cx="12722126" cy="656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rPr dirty="0"/>
              <a:t>Activity: </a:t>
            </a:r>
            <a:r>
              <a:rPr dirty="0" smtClean="0"/>
              <a:t>Data </a:t>
            </a:r>
            <a:r>
              <a:rPr dirty="0"/>
              <a:t>Acquisition</a:t>
            </a:r>
          </a:p>
        </p:txBody>
      </p:sp>
      <p:pic>
        <p:nvPicPr>
          <p:cNvPr id="405" name="pasted-image.tiff"/>
          <p:cNvPicPr>
            <a:picLocks noChangeAspect="1"/>
          </p:cNvPicPr>
          <p:nvPr/>
        </p:nvPicPr>
        <p:blipFill>
          <a:blip r:embed="rId3">
            <a:extLst/>
          </a:blip>
          <a:stretch>
            <a:fillRect/>
          </a:stretch>
        </p:blipFill>
        <p:spPr>
          <a:xfrm>
            <a:off x="924784" y="1926100"/>
            <a:ext cx="9840197" cy="6931091"/>
          </a:xfrm>
          <a:prstGeom prst="rect">
            <a:avLst/>
          </a:prstGeom>
          <a:ln w="12700">
            <a:miter lim="400000"/>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05" y="7096664"/>
            <a:ext cx="11823700" cy="22606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883" y="212784"/>
            <a:ext cx="9178506" cy="6883880"/>
          </a:xfrm>
          <a:prstGeom prst="rect">
            <a:avLst/>
          </a:prstGeom>
        </p:spPr>
      </p:pic>
    </p:spTree>
    <p:extLst>
      <p:ext uri="{BB962C8B-B14F-4D97-AF65-F5344CB8AC3E}">
        <p14:creationId xmlns:p14="http://schemas.microsoft.com/office/powerpoint/2010/main" val="159190786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asted-image.tiff"/>
          <p:cNvPicPr>
            <a:picLocks noChangeAspect="1"/>
          </p:cNvPicPr>
          <p:nvPr/>
        </p:nvPicPr>
        <p:blipFill>
          <a:blip r:embed="rId3">
            <a:extLst/>
          </a:blip>
          <a:stretch>
            <a:fillRect/>
          </a:stretch>
        </p:blipFill>
        <p:spPr>
          <a:xfrm>
            <a:off x="3827525" y="4530713"/>
            <a:ext cx="4845083" cy="4845083"/>
          </a:xfrm>
          <a:prstGeom prst="rect">
            <a:avLst/>
          </a:prstGeom>
          <a:ln w="12700">
            <a:miter lim="400000"/>
          </a:ln>
        </p:spPr>
      </p:pic>
      <p:pic>
        <p:nvPicPr>
          <p:cNvPr id="133" name="pasted-image.tiff"/>
          <p:cNvPicPr>
            <a:picLocks noChangeAspect="1"/>
          </p:cNvPicPr>
          <p:nvPr/>
        </p:nvPicPr>
        <p:blipFill>
          <a:blip r:embed="rId4">
            <a:extLst/>
          </a:blip>
          <a:stretch>
            <a:fillRect/>
          </a:stretch>
        </p:blipFill>
        <p:spPr>
          <a:xfrm>
            <a:off x="69007" y="1498911"/>
            <a:ext cx="4385367" cy="4385367"/>
          </a:xfrm>
          <a:prstGeom prst="rect">
            <a:avLst/>
          </a:prstGeom>
          <a:ln w="12700">
            <a:miter lim="400000"/>
          </a:ln>
        </p:spPr>
      </p:pic>
      <p:pic>
        <p:nvPicPr>
          <p:cNvPr id="134" name="pasted-image.tiff"/>
          <p:cNvPicPr>
            <a:picLocks noChangeAspect="1"/>
          </p:cNvPicPr>
          <p:nvPr/>
        </p:nvPicPr>
        <p:blipFill>
          <a:blip r:embed="rId5">
            <a:extLst/>
          </a:blip>
          <a:stretch>
            <a:fillRect/>
          </a:stretch>
        </p:blipFill>
        <p:spPr>
          <a:xfrm>
            <a:off x="5176101" y="1204349"/>
            <a:ext cx="3015994" cy="3015994"/>
          </a:xfrm>
          <a:prstGeom prst="rect">
            <a:avLst/>
          </a:prstGeom>
          <a:ln w="12700">
            <a:miter lim="400000"/>
          </a:ln>
        </p:spPr>
      </p:pic>
      <p:pic>
        <p:nvPicPr>
          <p:cNvPr id="135" name="pasted-image.tiff"/>
          <p:cNvPicPr>
            <a:picLocks noChangeAspect="1"/>
          </p:cNvPicPr>
          <p:nvPr/>
        </p:nvPicPr>
        <p:blipFill>
          <a:blip r:embed="rId6">
            <a:extLst/>
          </a:blip>
          <a:stretch>
            <a:fillRect/>
          </a:stretch>
        </p:blipFill>
        <p:spPr>
          <a:xfrm>
            <a:off x="114423" y="6092022"/>
            <a:ext cx="3226519" cy="3226519"/>
          </a:xfrm>
          <a:prstGeom prst="rect">
            <a:avLst/>
          </a:prstGeom>
          <a:ln w="12700">
            <a:miter lim="400000"/>
          </a:ln>
        </p:spPr>
      </p:pic>
      <p:pic>
        <p:nvPicPr>
          <p:cNvPr id="136" name="pasted-image.tiff"/>
          <p:cNvPicPr>
            <a:picLocks noChangeAspect="1"/>
          </p:cNvPicPr>
          <p:nvPr/>
        </p:nvPicPr>
        <p:blipFill>
          <a:blip r:embed="rId7">
            <a:extLst/>
          </a:blip>
          <a:stretch>
            <a:fillRect/>
          </a:stretch>
        </p:blipFill>
        <p:spPr>
          <a:xfrm>
            <a:off x="8913822" y="1420891"/>
            <a:ext cx="4033407" cy="4033407"/>
          </a:xfrm>
          <a:prstGeom prst="rect">
            <a:avLst/>
          </a:prstGeom>
          <a:ln w="12700">
            <a:miter lim="400000"/>
          </a:ln>
        </p:spPr>
      </p:pic>
      <p:pic>
        <p:nvPicPr>
          <p:cNvPr id="137" name="pasted-image.tiff"/>
          <p:cNvPicPr>
            <a:picLocks noChangeAspect="1"/>
          </p:cNvPicPr>
          <p:nvPr/>
        </p:nvPicPr>
        <p:blipFill>
          <a:blip r:embed="rId8">
            <a:extLst/>
          </a:blip>
          <a:stretch>
            <a:fillRect/>
          </a:stretch>
        </p:blipFill>
        <p:spPr>
          <a:xfrm>
            <a:off x="7904922" y="5209066"/>
            <a:ext cx="5235244" cy="5235244"/>
          </a:xfrm>
          <a:prstGeom prst="rect">
            <a:avLst/>
          </a:prstGeom>
          <a:ln w="12700">
            <a:miter lim="400000"/>
          </a:ln>
        </p:spPr>
      </p:pic>
      <p:sp>
        <p:nvSpPr>
          <p:cNvPr id="138" name="Shape 138"/>
          <p:cNvSpPr/>
          <p:nvPr/>
        </p:nvSpPr>
        <p:spPr>
          <a:xfrm>
            <a:off x="141337" y="383116"/>
            <a:ext cx="1272212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We measure the real world with transducers</a:t>
            </a:r>
          </a:p>
        </p:txBody>
      </p:sp>
    </p:spTree>
    <p:extLst>
      <p:ext uri="{BB962C8B-B14F-4D97-AF65-F5344CB8AC3E}">
        <p14:creationId xmlns:p14="http://schemas.microsoft.com/office/powerpoint/2010/main" val="1608380078"/>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The process of collecting and storing data is called data acquisition or DAQ</a:t>
            </a:r>
          </a:p>
        </p:txBody>
      </p:sp>
      <p:grpSp>
        <p:nvGrpSpPr>
          <p:cNvPr id="168" name="Group 168"/>
          <p:cNvGrpSpPr/>
          <p:nvPr/>
        </p:nvGrpSpPr>
        <p:grpSpPr>
          <a:xfrm>
            <a:off x="258233" y="4047298"/>
            <a:ext cx="12488334" cy="1659004"/>
            <a:chOff x="0" y="0"/>
            <a:chExt cx="12488333" cy="1659003"/>
          </a:xfrm>
        </p:grpSpPr>
        <p:grpSp>
          <p:nvGrpSpPr>
            <p:cNvPr id="151" name="Group 151"/>
            <p:cNvGrpSpPr/>
            <p:nvPr/>
          </p:nvGrpSpPr>
          <p:grpSpPr>
            <a:xfrm>
              <a:off x="0" y="0"/>
              <a:ext cx="2209800" cy="1659004"/>
              <a:chOff x="0" y="0"/>
              <a:chExt cx="2209800" cy="1659003"/>
            </a:xfrm>
          </p:grpSpPr>
          <p:sp>
            <p:nvSpPr>
              <p:cNvPr id="149" name="Shape 149"/>
              <p:cNvSpPr/>
              <p:nvPr/>
            </p:nvSpPr>
            <p:spPr>
              <a:xfrm>
                <a:off x="0" y="0"/>
                <a:ext cx="2209800" cy="1659004"/>
              </a:xfrm>
              <a:prstGeom prst="rect">
                <a:avLst/>
              </a:prstGeom>
              <a:solidFill>
                <a:schemeClr val="accent1">
                  <a:satOff val="-3355"/>
                  <a:lumOff val="26614"/>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150" name="Shape 150"/>
              <p:cNvSpPr/>
              <p:nvPr/>
            </p:nvSpPr>
            <p:spPr>
              <a:xfrm>
                <a:off x="232543" y="321501"/>
                <a:ext cx="1744714"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latin typeface="Helvetica"/>
                    <a:ea typeface="Helvetica"/>
                    <a:cs typeface="Helvetica"/>
                    <a:sym typeface="Helvetica"/>
                  </a:defRPr>
                </a:pPr>
                <a:r>
                  <a:t>Physical </a:t>
                </a:r>
              </a:p>
              <a:p>
                <a:pPr>
                  <a:defRPr sz="3000">
                    <a:latin typeface="Helvetica"/>
                    <a:ea typeface="Helvetica"/>
                    <a:cs typeface="Helvetica"/>
                    <a:sym typeface="Helvetica"/>
                  </a:defRPr>
                </a:pPr>
                <a:r>
                  <a:t>System</a:t>
                </a:r>
              </a:p>
            </p:txBody>
          </p:sp>
        </p:grpSp>
        <p:grpSp>
          <p:nvGrpSpPr>
            <p:cNvPr id="154" name="Group 154"/>
            <p:cNvGrpSpPr/>
            <p:nvPr/>
          </p:nvGrpSpPr>
          <p:grpSpPr>
            <a:xfrm>
              <a:off x="2569633" y="0"/>
              <a:ext cx="2209801" cy="1659004"/>
              <a:chOff x="0" y="0"/>
              <a:chExt cx="2209800" cy="1659003"/>
            </a:xfrm>
          </p:grpSpPr>
          <p:sp>
            <p:nvSpPr>
              <p:cNvPr id="152" name="Shape 152"/>
              <p:cNvSpPr/>
              <p:nvPr/>
            </p:nvSpPr>
            <p:spPr>
              <a:xfrm>
                <a:off x="0" y="0"/>
                <a:ext cx="2209800" cy="1659004"/>
              </a:xfrm>
              <a:prstGeom prst="rect">
                <a:avLst/>
              </a:prstGeom>
              <a:solidFill>
                <a:schemeClr val="accent5">
                  <a:hueOff val="-444211"/>
                  <a:satOff val="-14915"/>
                  <a:lumOff val="22857"/>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153" name="Shape 153"/>
              <p:cNvSpPr/>
              <p:nvPr/>
            </p:nvSpPr>
            <p:spPr>
              <a:xfrm>
                <a:off x="38323" y="321501"/>
                <a:ext cx="2133154"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latin typeface="Helvetica"/>
                    <a:ea typeface="Helvetica"/>
                    <a:cs typeface="Helvetica"/>
                    <a:sym typeface="Helvetica"/>
                  </a:defRPr>
                </a:pPr>
                <a:r>
                  <a:t>Transducer</a:t>
                </a:r>
              </a:p>
              <a:p>
                <a:pPr>
                  <a:defRPr sz="3000">
                    <a:latin typeface="Helvetica"/>
                    <a:ea typeface="Helvetica"/>
                    <a:cs typeface="Helvetica"/>
                    <a:sym typeface="Helvetica"/>
                  </a:defRPr>
                </a:pPr>
                <a:r>
                  <a:t>Sensor</a:t>
                </a:r>
              </a:p>
            </p:txBody>
          </p:sp>
        </p:grpSp>
        <p:grpSp>
          <p:nvGrpSpPr>
            <p:cNvPr id="157" name="Group 157"/>
            <p:cNvGrpSpPr/>
            <p:nvPr/>
          </p:nvGrpSpPr>
          <p:grpSpPr>
            <a:xfrm>
              <a:off x="5127918" y="0"/>
              <a:ext cx="2232497" cy="1659004"/>
              <a:chOff x="0" y="0"/>
              <a:chExt cx="2232496" cy="1659003"/>
            </a:xfrm>
          </p:grpSpPr>
          <p:sp>
            <p:nvSpPr>
              <p:cNvPr id="155" name="Shape 155"/>
              <p:cNvSpPr/>
              <p:nvPr/>
            </p:nvSpPr>
            <p:spPr>
              <a:xfrm>
                <a:off x="11455" y="0"/>
                <a:ext cx="2209586" cy="1659004"/>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156" name="Shape 156"/>
              <p:cNvSpPr/>
              <p:nvPr/>
            </p:nvSpPr>
            <p:spPr>
              <a:xfrm>
                <a:off x="-1" y="321501"/>
                <a:ext cx="2232498"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000">
                    <a:latin typeface="Helvetica"/>
                    <a:ea typeface="Helvetica"/>
                    <a:cs typeface="Helvetica"/>
                    <a:sym typeface="Helvetica"/>
                  </a:defRPr>
                </a:pPr>
                <a:r>
                  <a:t>Signal</a:t>
                </a:r>
              </a:p>
              <a:p>
                <a:pPr>
                  <a:defRPr sz="3000">
                    <a:latin typeface="Helvetica"/>
                    <a:ea typeface="Helvetica"/>
                    <a:cs typeface="Helvetica"/>
                    <a:sym typeface="Helvetica"/>
                  </a:defRPr>
                </a:pPr>
                <a:r>
                  <a:t>Conditioning</a:t>
                </a:r>
              </a:p>
            </p:txBody>
          </p:sp>
        </p:grpSp>
        <p:grpSp>
          <p:nvGrpSpPr>
            <p:cNvPr id="160" name="Group 160"/>
            <p:cNvGrpSpPr/>
            <p:nvPr/>
          </p:nvGrpSpPr>
          <p:grpSpPr>
            <a:xfrm>
              <a:off x="7708900" y="0"/>
              <a:ext cx="2209800" cy="1659004"/>
              <a:chOff x="0" y="0"/>
              <a:chExt cx="2209800" cy="1659003"/>
            </a:xfrm>
          </p:grpSpPr>
          <p:sp>
            <p:nvSpPr>
              <p:cNvPr id="158" name="Shape 158"/>
              <p:cNvSpPr/>
              <p:nvPr/>
            </p:nvSpPr>
            <p:spPr>
              <a:xfrm>
                <a:off x="0" y="0"/>
                <a:ext cx="2209800" cy="1659004"/>
              </a:xfrm>
              <a:prstGeom prst="rect">
                <a:avLst/>
              </a:prstGeom>
              <a:solidFill>
                <a:schemeClr val="accent2">
                  <a:hueOff val="-2473793"/>
                  <a:satOff val="-50209"/>
                  <a:lumOff val="23543"/>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159" name="Shape 159"/>
              <p:cNvSpPr/>
              <p:nvPr/>
            </p:nvSpPr>
            <p:spPr>
              <a:xfrm>
                <a:off x="645541" y="550102"/>
                <a:ext cx="918718"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latin typeface="Helvetica"/>
                    <a:ea typeface="Helvetica"/>
                    <a:cs typeface="Helvetica"/>
                    <a:sym typeface="Helvetica"/>
                  </a:defRPr>
                </a:lvl1pPr>
              </a:lstStyle>
              <a:p>
                <a:r>
                  <a:t>ADC</a:t>
                </a:r>
              </a:p>
            </p:txBody>
          </p:sp>
        </p:grpSp>
        <p:grpSp>
          <p:nvGrpSpPr>
            <p:cNvPr id="163" name="Group 163"/>
            <p:cNvGrpSpPr/>
            <p:nvPr/>
          </p:nvGrpSpPr>
          <p:grpSpPr>
            <a:xfrm>
              <a:off x="10278533" y="0"/>
              <a:ext cx="2209801" cy="1659004"/>
              <a:chOff x="0" y="0"/>
              <a:chExt cx="2209800" cy="1659003"/>
            </a:xfrm>
          </p:grpSpPr>
          <p:sp>
            <p:nvSpPr>
              <p:cNvPr id="161" name="Shape 161"/>
              <p:cNvSpPr/>
              <p:nvPr/>
            </p:nvSpPr>
            <p:spPr>
              <a:xfrm>
                <a:off x="0" y="0"/>
                <a:ext cx="2209800" cy="1659004"/>
              </a:xfrm>
              <a:prstGeom prst="rect">
                <a:avLst/>
              </a:prstGeom>
              <a:solidFill>
                <a:schemeClr val="accent4">
                  <a:hueOff val="384618"/>
                  <a:satOff val="3869"/>
                  <a:lumOff val="5802"/>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162" name="Shape 162"/>
              <p:cNvSpPr/>
              <p:nvPr/>
            </p:nvSpPr>
            <p:spPr>
              <a:xfrm>
                <a:off x="211335" y="550101"/>
                <a:ext cx="178713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latin typeface="Helvetica"/>
                    <a:ea typeface="Helvetica"/>
                    <a:cs typeface="Helvetica"/>
                    <a:sym typeface="Helvetica"/>
                  </a:defRPr>
                </a:lvl1pPr>
              </a:lstStyle>
              <a:p>
                <a:r>
                  <a:t>Computer</a:t>
                </a:r>
              </a:p>
            </p:txBody>
          </p:sp>
        </p:grpSp>
        <p:sp>
          <p:nvSpPr>
            <p:cNvPr id="164" name="Shape 164"/>
            <p:cNvSpPr/>
            <p:nvPr/>
          </p:nvSpPr>
          <p:spPr>
            <a:xfrm>
              <a:off x="2213417" y="829501"/>
              <a:ext cx="353095"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65" name="Shape 165"/>
            <p:cNvSpPr/>
            <p:nvPr/>
          </p:nvSpPr>
          <p:spPr>
            <a:xfrm>
              <a:off x="4782802" y="829501"/>
              <a:ext cx="353095"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66" name="Shape 166"/>
            <p:cNvSpPr/>
            <p:nvPr/>
          </p:nvSpPr>
          <p:spPr>
            <a:xfrm>
              <a:off x="9918700" y="829501"/>
              <a:ext cx="353094"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sp>
          <p:nvSpPr>
            <p:cNvPr id="167" name="Shape 167"/>
            <p:cNvSpPr/>
            <p:nvPr/>
          </p:nvSpPr>
          <p:spPr>
            <a:xfrm>
              <a:off x="7352436" y="829501"/>
              <a:ext cx="353095" cy="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endParaRPr/>
            </a:p>
          </p:txBody>
        </p:sp>
      </p:grpSp>
      <p:sp>
        <p:nvSpPr>
          <p:cNvPr id="169" name="Shape 169"/>
          <p:cNvSpPr/>
          <p:nvPr/>
        </p:nvSpPr>
        <p:spPr>
          <a:xfrm>
            <a:off x="89842" y="9182324"/>
            <a:ext cx="664048" cy="498533"/>
          </a:xfrm>
          <a:prstGeom prst="rect">
            <a:avLst/>
          </a:prstGeom>
          <a:solidFill>
            <a:schemeClr val="accent1">
              <a:satOff val="-3355"/>
              <a:lumOff val="26614"/>
            </a:schemeClr>
          </a:solidFill>
          <a:ln w="12700">
            <a:miter lim="400000"/>
          </a:ln>
        </p:spPr>
        <p:txBody>
          <a:bodyPr lIns="50800" tIns="50800" rIns="50800" bIns="50800" anchor="ctr"/>
          <a:lstStyle/>
          <a:p>
            <a:pPr>
              <a:defRPr sz="2400">
                <a:solidFill>
                  <a:srgbClr val="FFFFFF"/>
                </a:solidFill>
              </a:defRPr>
            </a:pPr>
            <a:endParaRPr/>
          </a:p>
        </p:txBody>
      </p:sp>
      <p:sp>
        <p:nvSpPr>
          <p:cNvPr id="170" name="Shape 170"/>
          <p:cNvSpPr/>
          <p:nvPr/>
        </p:nvSpPr>
        <p:spPr>
          <a:xfrm>
            <a:off x="862019" y="9182324"/>
            <a:ext cx="664048" cy="498533"/>
          </a:xfrm>
          <a:prstGeom prst="rect">
            <a:avLst/>
          </a:prstGeom>
          <a:solidFill>
            <a:schemeClr val="accent5">
              <a:hueOff val="-444211"/>
              <a:satOff val="-14915"/>
              <a:lumOff val="22857"/>
            </a:schemeClr>
          </a:solidFill>
          <a:ln w="12700">
            <a:miter lim="400000"/>
          </a:ln>
        </p:spPr>
        <p:txBody>
          <a:bodyPr lIns="50800" tIns="50800" rIns="50800" bIns="50800" anchor="ctr"/>
          <a:lstStyle/>
          <a:p>
            <a:pPr>
              <a:defRPr sz="2400">
                <a:solidFill>
                  <a:srgbClr val="FFFFFF"/>
                </a:solidFill>
              </a:defRPr>
            </a:pPr>
            <a:endParaRPr/>
          </a:p>
        </p:txBody>
      </p:sp>
      <p:sp>
        <p:nvSpPr>
          <p:cNvPr id="171" name="Shape 171"/>
          <p:cNvSpPr/>
          <p:nvPr/>
        </p:nvSpPr>
        <p:spPr>
          <a:xfrm>
            <a:off x="1634229" y="9182324"/>
            <a:ext cx="663983" cy="498533"/>
          </a:xfrm>
          <a:prstGeom prst="rect">
            <a:avLst/>
          </a:prstGeom>
          <a:solidFill>
            <a:schemeClr val="accent3"/>
          </a:solidFill>
          <a:ln w="12700">
            <a:miter lim="400000"/>
          </a:ln>
        </p:spPr>
        <p:txBody>
          <a:bodyPr lIns="50800" tIns="50800" rIns="50800" bIns="50800" anchor="ctr"/>
          <a:lstStyle/>
          <a:p>
            <a:pPr>
              <a:defRPr sz="2400">
                <a:solidFill>
                  <a:srgbClr val="FFFFFF"/>
                </a:solidFill>
              </a:defRPr>
            </a:pPr>
            <a:endParaRPr/>
          </a:p>
        </p:txBody>
      </p:sp>
      <p:sp>
        <p:nvSpPr>
          <p:cNvPr id="172" name="Shape 172"/>
          <p:cNvSpPr/>
          <p:nvPr/>
        </p:nvSpPr>
        <p:spPr>
          <a:xfrm>
            <a:off x="2406374" y="9182324"/>
            <a:ext cx="664048" cy="498533"/>
          </a:xfrm>
          <a:prstGeom prst="rect">
            <a:avLst/>
          </a:prstGeom>
          <a:solidFill>
            <a:schemeClr val="accent2">
              <a:hueOff val="-2473793"/>
              <a:satOff val="-50209"/>
              <a:lumOff val="23543"/>
            </a:schemeClr>
          </a:solidFill>
          <a:ln w="12700">
            <a:miter lim="400000"/>
          </a:ln>
        </p:spPr>
        <p:txBody>
          <a:bodyPr lIns="50800" tIns="50800" rIns="50800" bIns="50800" anchor="ctr"/>
          <a:lstStyle/>
          <a:p>
            <a:pPr>
              <a:defRPr sz="2400">
                <a:solidFill>
                  <a:srgbClr val="FFFFFF"/>
                </a:solidFill>
              </a:defRPr>
            </a:pPr>
            <a:endParaRPr/>
          </a:p>
        </p:txBody>
      </p:sp>
      <p:sp>
        <p:nvSpPr>
          <p:cNvPr id="173" name="Shape 173"/>
          <p:cNvSpPr/>
          <p:nvPr/>
        </p:nvSpPr>
        <p:spPr>
          <a:xfrm>
            <a:off x="3178552" y="9182324"/>
            <a:ext cx="664048" cy="498533"/>
          </a:xfrm>
          <a:prstGeom prst="rect">
            <a:avLst/>
          </a:prstGeom>
          <a:solidFill>
            <a:schemeClr val="accent4">
              <a:hueOff val="384618"/>
              <a:satOff val="3869"/>
              <a:lumOff val="5802"/>
            </a:schemeClr>
          </a:solidFill>
          <a:ln w="12700">
            <a:miter lim="400000"/>
          </a:ln>
        </p:spPr>
        <p:txBody>
          <a:bodyPr lIns="50800" tIns="50800" rIns="50800" bIns="50800" anchor="ctr"/>
          <a:lstStyle/>
          <a:p>
            <a:pPr>
              <a:defRPr sz="2400">
                <a:solidFill>
                  <a:srgbClr val="FFFFFF"/>
                </a:solidFill>
              </a:defRPr>
            </a:pPr>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141337" y="378672"/>
            <a:ext cx="12722126" cy="656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rPr dirty="0"/>
              <a:t>We </a:t>
            </a:r>
            <a:r>
              <a:rPr lang="en-US" dirty="0" smtClean="0"/>
              <a:t>often </a:t>
            </a:r>
            <a:r>
              <a:rPr dirty="0" smtClean="0"/>
              <a:t>need </a:t>
            </a:r>
            <a:r>
              <a:rPr dirty="0"/>
              <a:t>to condition the signal to make it useable</a:t>
            </a:r>
          </a:p>
        </p:txBody>
      </p:sp>
      <p:sp>
        <p:nvSpPr>
          <p:cNvPr id="213" name="Shape 213"/>
          <p:cNvSpPr/>
          <p:nvPr/>
        </p:nvSpPr>
        <p:spPr>
          <a:xfrm>
            <a:off x="8922084" y="8167592"/>
            <a:ext cx="3378628"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900" b="1">
                <a:latin typeface="Helvetica"/>
                <a:ea typeface="Helvetica"/>
                <a:cs typeface="Helvetica"/>
                <a:sym typeface="Helvetica"/>
              </a:defRPr>
            </a:lvl1pPr>
          </a:lstStyle>
          <a:p>
            <a:r>
              <a:t>Image: electronics-tutorials.ws</a:t>
            </a:r>
          </a:p>
        </p:txBody>
      </p:sp>
      <p:pic>
        <p:nvPicPr>
          <p:cNvPr id="214" name="pasted-image.tiff"/>
          <p:cNvPicPr>
            <a:picLocks noChangeAspect="1"/>
          </p:cNvPicPr>
          <p:nvPr/>
        </p:nvPicPr>
        <p:blipFill>
          <a:blip r:embed="rId3">
            <a:extLst/>
          </a:blip>
          <a:stretch>
            <a:fillRect/>
          </a:stretch>
        </p:blipFill>
        <p:spPr>
          <a:xfrm>
            <a:off x="2135903" y="1911894"/>
            <a:ext cx="8732994" cy="5929812"/>
          </a:xfrm>
          <a:prstGeom prst="rect">
            <a:avLst/>
          </a:prstGeom>
          <a:ln w="12700">
            <a:miter lim="400000"/>
          </a:ln>
        </p:spPr>
      </p:pic>
      <p:sp>
        <p:nvSpPr>
          <p:cNvPr id="215" name="Shape 215"/>
          <p:cNvSpPr/>
          <p:nvPr/>
        </p:nvSpPr>
        <p:spPr>
          <a:xfrm>
            <a:off x="89842" y="9182324"/>
            <a:ext cx="664048" cy="498533"/>
          </a:xfrm>
          <a:prstGeom prst="rect">
            <a:avLst/>
          </a:prstGeom>
          <a:solidFill>
            <a:schemeClr val="accent1">
              <a:satOff val="-3355"/>
              <a:lumOff val="26614"/>
              <a:alpha val="20000"/>
            </a:schemeClr>
          </a:solidFill>
          <a:ln w="12700">
            <a:miter lim="400000"/>
          </a:ln>
        </p:spPr>
        <p:txBody>
          <a:bodyPr lIns="50800" tIns="50800" rIns="50800" bIns="50800" anchor="ctr"/>
          <a:lstStyle/>
          <a:p>
            <a:pPr>
              <a:defRPr sz="2400">
                <a:solidFill>
                  <a:srgbClr val="FFFFFF"/>
                </a:solidFill>
              </a:defRPr>
            </a:pPr>
            <a:endParaRPr/>
          </a:p>
        </p:txBody>
      </p:sp>
      <p:sp>
        <p:nvSpPr>
          <p:cNvPr id="216" name="Shape 216"/>
          <p:cNvSpPr/>
          <p:nvPr/>
        </p:nvSpPr>
        <p:spPr>
          <a:xfrm>
            <a:off x="862019" y="9182324"/>
            <a:ext cx="664048" cy="498533"/>
          </a:xfrm>
          <a:prstGeom prst="rect">
            <a:avLst/>
          </a:prstGeom>
          <a:solidFill>
            <a:schemeClr val="accent5">
              <a:hueOff val="-444211"/>
              <a:satOff val="-14915"/>
              <a:lumOff val="22857"/>
              <a:alpha val="20000"/>
            </a:schemeClr>
          </a:solidFill>
          <a:ln w="12700">
            <a:miter lim="400000"/>
          </a:ln>
        </p:spPr>
        <p:txBody>
          <a:bodyPr lIns="50800" tIns="50800" rIns="50800" bIns="50800" anchor="ctr"/>
          <a:lstStyle/>
          <a:p>
            <a:pPr>
              <a:defRPr sz="2400">
                <a:solidFill>
                  <a:srgbClr val="FFFFFF"/>
                </a:solidFill>
              </a:defRPr>
            </a:pPr>
            <a:endParaRPr/>
          </a:p>
        </p:txBody>
      </p:sp>
      <p:sp>
        <p:nvSpPr>
          <p:cNvPr id="217" name="Shape 217"/>
          <p:cNvSpPr/>
          <p:nvPr/>
        </p:nvSpPr>
        <p:spPr>
          <a:xfrm>
            <a:off x="1634229" y="9182324"/>
            <a:ext cx="663983" cy="498533"/>
          </a:xfrm>
          <a:prstGeom prst="rect">
            <a:avLst/>
          </a:prstGeom>
          <a:solidFill>
            <a:schemeClr val="accent3"/>
          </a:solidFill>
          <a:ln w="12700">
            <a:miter lim="400000"/>
          </a:ln>
        </p:spPr>
        <p:txBody>
          <a:bodyPr lIns="50800" tIns="50800" rIns="50800" bIns="50800" anchor="ctr"/>
          <a:lstStyle/>
          <a:p>
            <a:pPr>
              <a:defRPr sz="2400">
                <a:solidFill>
                  <a:srgbClr val="FFFFFF"/>
                </a:solidFill>
              </a:defRPr>
            </a:pPr>
            <a:endParaRPr/>
          </a:p>
        </p:txBody>
      </p:sp>
      <p:sp>
        <p:nvSpPr>
          <p:cNvPr id="218" name="Shape 218"/>
          <p:cNvSpPr/>
          <p:nvPr/>
        </p:nvSpPr>
        <p:spPr>
          <a:xfrm>
            <a:off x="2406374" y="9182324"/>
            <a:ext cx="664048" cy="498533"/>
          </a:xfrm>
          <a:prstGeom prst="rect">
            <a:avLst/>
          </a:prstGeom>
          <a:solidFill>
            <a:schemeClr val="accent2">
              <a:hueOff val="-2473793"/>
              <a:satOff val="-50209"/>
              <a:lumOff val="23543"/>
              <a:alpha val="20000"/>
            </a:schemeClr>
          </a:solidFill>
          <a:ln w="12700">
            <a:miter lim="400000"/>
          </a:ln>
        </p:spPr>
        <p:txBody>
          <a:bodyPr lIns="50800" tIns="50800" rIns="50800" bIns="50800" anchor="ctr"/>
          <a:lstStyle/>
          <a:p>
            <a:pPr>
              <a:defRPr sz="2400">
                <a:solidFill>
                  <a:srgbClr val="FFFFFF"/>
                </a:solidFill>
              </a:defRPr>
            </a:pPr>
            <a:endParaRPr/>
          </a:p>
        </p:txBody>
      </p:sp>
      <p:sp>
        <p:nvSpPr>
          <p:cNvPr id="219" name="Shape 219"/>
          <p:cNvSpPr/>
          <p:nvPr/>
        </p:nvSpPr>
        <p:spPr>
          <a:xfrm>
            <a:off x="3178552" y="9182324"/>
            <a:ext cx="664048" cy="498533"/>
          </a:xfrm>
          <a:prstGeom prst="rect">
            <a:avLst/>
          </a:prstGeom>
          <a:solidFill>
            <a:schemeClr val="accent4">
              <a:hueOff val="384618"/>
              <a:satOff val="3869"/>
              <a:lumOff val="5802"/>
              <a:alpha val="20000"/>
            </a:schemeClr>
          </a:solidFill>
          <a:ln w="12700">
            <a:miter lim="400000"/>
          </a:ln>
        </p:spPr>
        <p:txBody>
          <a:bodyPr lIns="50800" tIns="50800" rIns="50800" bIns="50800" anchor="ctr"/>
          <a:lstStyle/>
          <a:p>
            <a:pPr>
              <a:defRPr sz="2400">
                <a:solidFill>
                  <a:srgbClr val="FFFFFF"/>
                </a:solidFill>
              </a:defRPr>
            </a:pPr>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nvSpPr>
        <p:spPr>
          <a:xfrm>
            <a:off x="141337" y="110066"/>
            <a:ext cx="1272212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The signal is then converted to a digital representation with an analog to digital converter</a:t>
            </a:r>
          </a:p>
        </p:txBody>
      </p:sp>
      <p:sp>
        <p:nvSpPr>
          <p:cNvPr id="224" name="Shape 224"/>
          <p:cNvSpPr/>
          <p:nvPr/>
        </p:nvSpPr>
        <p:spPr>
          <a:xfrm>
            <a:off x="10600402" y="9234740"/>
            <a:ext cx="308461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900" b="1">
                <a:latin typeface="Helvetica"/>
                <a:ea typeface="Helvetica"/>
                <a:cs typeface="Helvetica"/>
                <a:sym typeface="Helvetica"/>
              </a:defRPr>
            </a:pPr>
            <a:r>
              <a:t>Images: </a:t>
            </a:r>
            <a:r>
              <a:rPr u="sng">
                <a:hlinkClick r:id="rId3"/>
              </a:rPr>
              <a:t>sparkfun.com</a:t>
            </a:r>
          </a:p>
        </p:txBody>
      </p:sp>
      <p:sp>
        <p:nvSpPr>
          <p:cNvPr id="225" name="Shape 225"/>
          <p:cNvSpPr/>
          <p:nvPr/>
        </p:nvSpPr>
        <p:spPr>
          <a:xfrm>
            <a:off x="89842" y="9182324"/>
            <a:ext cx="664048" cy="498533"/>
          </a:xfrm>
          <a:prstGeom prst="rect">
            <a:avLst/>
          </a:prstGeom>
          <a:solidFill>
            <a:schemeClr val="accent1">
              <a:satOff val="-3355"/>
              <a:lumOff val="26614"/>
              <a:alpha val="20000"/>
            </a:schemeClr>
          </a:solidFill>
          <a:ln w="12700">
            <a:miter lim="400000"/>
          </a:ln>
        </p:spPr>
        <p:txBody>
          <a:bodyPr lIns="50800" tIns="50800" rIns="50800" bIns="50800" anchor="ctr"/>
          <a:lstStyle/>
          <a:p>
            <a:pPr>
              <a:defRPr sz="2400">
                <a:solidFill>
                  <a:srgbClr val="FFFFFF"/>
                </a:solidFill>
              </a:defRPr>
            </a:pPr>
            <a:endParaRPr/>
          </a:p>
        </p:txBody>
      </p:sp>
      <p:sp>
        <p:nvSpPr>
          <p:cNvPr id="226" name="Shape 226"/>
          <p:cNvSpPr/>
          <p:nvPr/>
        </p:nvSpPr>
        <p:spPr>
          <a:xfrm>
            <a:off x="862019" y="9182324"/>
            <a:ext cx="664048" cy="498533"/>
          </a:xfrm>
          <a:prstGeom prst="rect">
            <a:avLst/>
          </a:prstGeom>
          <a:solidFill>
            <a:schemeClr val="accent5">
              <a:hueOff val="-444211"/>
              <a:satOff val="-14915"/>
              <a:lumOff val="22857"/>
              <a:alpha val="20000"/>
            </a:schemeClr>
          </a:solidFill>
          <a:ln w="12700">
            <a:miter lim="400000"/>
          </a:ln>
        </p:spPr>
        <p:txBody>
          <a:bodyPr lIns="50800" tIns="50800" rIns="50800" bIns="50800" anchor="ctr"/>
          <a:lstStyle/>
          <a:p>
            <a:pPr>
              <a:defRPr sz="2400">
                <a:solidFill>
                  <a:srgbClr val="FFFFFF"/>
                </a:solidFill>
              </a:defRPr>
            </a:pPr>
            <a:endParaRPr/>
          </a:p>
        </p:txBody>
      </p:sp>
      <p:sp>
        <p:nvSpPr>
          <p:cNvPr id="227" name="Shape 227"/>
          <p:cNvSpPr/>
          <p:nvPr/>
        </p:nvSpPr>
        <p:spPr>
          <a:xfrm>
            <a:off x="1634229" y="9182324"/>
            <a:ext cx="663983" cy="498533"/>
          </a:xfrm>
          <a:prstGeom prst="rect">
            <a:avLst/>
          </a:prstGeom>
          <a:solidFill>
            <a:schemeClr val="accent3">
              <a:alpha val="20000"/>
            </a:schemeClr>
          </a:solidFill>
          <a:ln w="12700">
            <a:miter lim="400000"/>
          </a:ln>
        </p:spPr>
        <p:txBody>
          <a:bodyPr lIns="50800" tIns="50800" rIns="50800" bIns="50800" anchor="ctr"/>
          <a:lstStyle/>
          <a:p>
            <a:pPr>
              <a:defRPr sz="2400">
                <a:solidFill>
                  <a:srgbClr val="FFFFFF"/>
                </a:solidFill>
              </a:defRPr>
            </a:pPr>
            <a:endParaRPr/>
          </a:p>
        </p:txBody>
      </p:sp>
      <p:sp>
        <p:nvSpPr>
          <p:cNvPr id="228" name="Shape 228"/>
          <p:cNvSpPr/>
          <p:nvPr/>
        </p:nvSpPr>
        <p:spPr>
          <a:xfrm>
            <a:off x="2406374" y="9182324"/>
            <a:ext cx="664048" cy="498533"/>
          </a:xfrm>
          <a:prstGeom prst="rect">
            <a:avLst/>
          </a:prstGeom>
          <a:solidFill>
            <a:schemeClr val="accent2">
              <a:hueOff val="-2473793"/>
              <a:satOff val="-50209"/>
              <a:lumOff val="23543"/>
            </a:schemeClr>
          </a:solidFill>
          <a:ln w="12700">
            <a:miter lim="400000"/>
          </a:ln>
        </p:spPr>
        <p:txBody>
          <a:bodyPr lIns="50800" tIns="50800" rIns="50800" bIns="50800" anchor="ctr"/>
          <a:lstStyle/>
          <a:p>
            <a:pPr>
              <a:defRPr sz="2400">
                <a:solidFill>
                  <a:srgbClr val="FFFFFF"/>
                </a:solidFill>
              </a:defRPr>
            </a:pPr>
            <a:endParaRPr/>
          </a:p>
        </p:txBody>
      </p:sp>
      <p:sp>
        <p:nvSpPr>
          <p:cNvPr id="229" name="Shape 229"/>
          <p:cNvSpPr/>
          <p:nvPr/>
        </p:nvSpPr>
        <p:spPr>
          <a:xfrm>
            <a:off x="3178552" y="9182324"/>
            <a:ext cx="664048" cy="498533"/>
          </a:xfrm>
          <a:prstGeom prst="rect">
            <a:avLst/>
          </a:prstGeom>
          <a:solidFill>
            <a:schemeClr val="accent4">
              <a:hueOff val="384618"/>
              <a:satOff val="3869"/>
              <a:lumOff val="5802"/>
              <a:alpha val="20000"/>
            </a:schemeClr>
          </a:solidFill>
          <a:ln w="12700">
            <a:miter lim="400000"/>
          </a:ln>
        </p:spPr>
        <p:txBody>
          <a:bodyPr lIns="50800" tIns="50800" rIns="50800" bIns="50800" anchor="ctr"/>
          <a:lstStyle/>
          <a:p>
            <a:pPr>
              <a:defRPr sz="2400">
                <a:solidFill>
                  <a:srgbClr val="FFFFFF"/>
                </a:solidFill>
              </a:defRPr>
            </a:pPr>
            <a:endParaRPr/>
          </a:p>
        </p:txBody>
      </p:sp>
      <p:grpSp>
        <p:nvGrpSpPr>
          <p:cNvPr id="232" name="Group 232"/>
          <p:cNvGrpSpPr/>
          <p:nvPr/>
        </p:nvGrpSpPr>
        <p:grpSpPr>
          <a:xfrm>
            <a:off x="5397500" y="4115258"/>
            <a:ext cx="2209800" cy="1659005"/>
            <a:chOff x="0" y="0"/>
            <a:chExt cx="2209800" cy="1659003"/>
          </a:xfrm>
        </p:grpSpPr>
        <p:sp>
          <p:nvSpPr>
            <p:cNvPr id="230" name="Shape 230"/>
            <p:cNvSpPr/>
            <p:nvPr/>
          </p:nvSpPr>
          <p:spPr>
            <a:xfrm>
              <a:off x="0" y="0"/>
              <a:ext cx="2209800" cy="1659004"/>
            </a:xfrm>
            <a:prstGeom prst="rect">
              <a:avLst/>
            </a:prstGeom>
            <a:solidFill>
              <a:schemeClr val="accent2">
                <a:hueOff val="-2473793"/>
                <a:satOff val="-50209"/>
                <a:lumOff val="23543"/>
              </a:schemeClr>
            </a:solidFill>
            <a:ln w="12700" cap="flat">
              <a:noFill/>
              <a:miter lim="400000"/>
            </a:ln>
            <a:effectLst/>
          </p:spPr>
          <p:txBody>
            <a:bodyPr wrap="square" lIns="50800" tIns="50800" rIns="50800" bIns="50800" numCol="1" anchor="ctr">
              <a:noAutofit/>
            </a:bodyPr>
            <a:lstStyle/>
            <a:p>
              <a:pPr>
                <a:defRPr sz="2400">
                  <a:solidFill>
                    <a:srgbClr val="FFFFFF"/>
                  </a:solidFill>
                </a:defRPr>
              </a:pPr>
              <a:endParaRPr/>
            </a:p>
          </p:txBody>
        </p:sp>
        <p:sp>
          <p:nvSpPr>
            <p:cNvPr id="231" name="Shape 231"/>
            <p:cNvSpPr/>
            <p:nvPr/>
          </p:nvSpPr>
          <p:spPr>
            <a:xfrm>
              <a:off x="645541" y="550102"/>
              <a:ext cx="918718"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000">
                  <a:latin typeface="Helvetica"/>
                  <a:ea typeface="Helvetica"/>
                  <a:cs typeface="Helvetica"/>
                  <a:sym typeface="Helvetica"/>
                </a:defRPr>
              </a:lvl1pPr>
            </a:lstStyle>
            <a:p>
              <a:r>
                <a:t>ADC</a:t>
              </a:r>
            </a:p>
          </p:txBody>
        </p:sp>
      </p:grpSp>
      <p:pic>
        <p:nvPicPr>
          <p:cNvPr id="233" name="pasted-image.tiff"/>
          <p:cNvPicPr>
            <a:picLocks noChangeAspect="1"/>
          </p:cNvPicPr>
          <p:nvPr/>
        </p:nvPicPr>
        <p:blipFill>
          <a:blip r:embed="rId4">
            <a:extLst/>
          </a:blip>
          <a:stretch>
            <a:fillRect/>
          </a:stretch>
        </p:blipFill>
        <p:spPr>
          <a:xfrm>
            <a:off x="3885887" y="1748734"/>
            <a:ext cx="5233026" cy="2188357"/>
          </a:xfrm>
          <a:prstGeom prst="rect">
            <a:avLst/>
          </a:prstGeom>
          <a:ln w="12700">
            <a:miter lim="400000"/>
          </a:ln>
        </p:spPr>
      </p:pic>
      <p:pic>
        <p:nvPicPr>
          <p:cNvPr id="234" name="pasted-image.tiff"/>
          <p:cNvPicPr>
            <a:picLocks noChangeAspect="1"/>
          </p:cNvPicPr>
          <p:nvPr/>
        </p:nvPicPr>
        <p:blipFill>
          <a:blip r:embed="rId5">
            <a:extLst/>
          </a:blip>
          <a:stretch>
            <a:fillRect/>
          </a:stretch>
        </p:blipFill>
        <p:spPr>
          <a:xfrm>
            <a:off x="3885887" y="6181034"/>
            <a:ext cx="5233026" cy="2188357"/>
          </a:xfrm>
          <a:prstGeom prst="rect">
            <a:avLst/>
          </a:prstGeom>
          <a:ln w="12700">
            <a:miter lim="400000"/>
          </a:ln>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TotalTime>
  <Words>2584</Words>
  <Application>Microsoft Macintosh PowerPoint</Application>
  <PresentationFormat>Custom</PresentationFormat>
  <Paragraphs>324</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Avenir Roman</vt:lpstr>
      <vt:lpstr>Helvetica</vt:lpstr>
      <vt:lpstr>Helvetica Light</vt:lpstr>
      <vt:lpstr>Helvetica Neue</vt:lpstr>
      <vt:lpstr>White</vt:lpstr>
      <vt:lpstr>Circuits, Digital Representation &amp; Data Acquisition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Acquisition</dc:title>
  <cp:lastModifiedBy>Chris Marone</cp:lastModifiedBy>
  <cp:revision>8</cp:revision>
  <dcterms:modified xsi:type="dcterms:W3CDTF">2021-02-05T16:59:20Z</dcterms:modified>
</cp:coreProperties>
</file>